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2.xml.rels" ContentType="application/vnd.openxmlformats-package.relationships+xml"/>
  <Override PartName="/ppt/slideMasters/_rels/slideMaster6.xml.rels" ContentType="application/vnd.openxmlformats-package.relationships+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10.png" ContentType="image/png"/>
  <Override PartName="/ppt/media/image7.png" ContentType="image/png"/>
  <Override PartName="/ppt/media/image11.png" ContentType="image/png"/>
  <Override PartName="/ppt/media/image8.png" ContentType="image/png"/>
  <Override PartName="/ppt/media/image12.png" ContentType="image/png"/>
  <Override PartName="/ppt/media/image9.png" ContentType="image/png"/>
  <Override PartName="/ppt/media/image13.png" ContentType="image/png"/>
  <Override PartName="/ppt/slides/slide1.xml" ContentType="application/vnd.openxmlformats-officedocument.presentationml.slide+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_rels/notesSlide12.xml.rels" ContentType="application/vnd.openxmlformats-package.relationships+xml"/>
  <Override PartName="/ppt/notesSlides/_rels/notesSlide5.xml.rels" ContentType="application/vnd.openxmlformats-package.relationships+xml"/>
  <Override PartName="/ppt/notesSlides/_rels/notesSlide11.xml.rels" ContentType="application/vnd.openxmlformats-package.relationships+xml"/>
  <Override PartName="/ppt/notesSlides/_rels/notesSlide4.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2.xml.rels" ContentType="application/vnd.openxmlformats-package.relationships+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Lst>
  <p:sldSz cx="10080625" cy="5670550"/>
  <p:notesSz cx="10080625" cy="567055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de-DE" sz="4400" spc="-1" strike="noStrike">
                <a:solidFill>
                  <a:srgbClr val="000000"/>
                </a:solidFill>
                <a:latin typeface="Arial"/>
              </a:rPr>
              <a:t>Folie mittels Klicken verschieben</a:t>
            </a:r>
            <a:endParaRPr b="0" lang="de-DE" sz="4400" spc="-1" strike="noStrike">
              <a:solidFill>
                <a:srgbClr val="000000"/>
              </a:solidFill>
              <a:latin typeface="Arial"/>
            </a:endParaRPr>
          </a:p>
        </p:txBody>
      </p:sp>
      <p:sp>
        <p:nvSpPr>
          <p:cNvPr id="9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de-DE" sz="2000" spc="-1" strike="noStrike">
                <a:solidFill>
                  <a:srgbClr val="000000"/>
                </a:solidFill>
                <a:latin typeface="Arial"/>
              </a:rPr>
              <a:t>Format der Notizen mittels Klicken bearbeiten</a:t>
            </a:r>
            <a:endParaRPr b="0" lang="de-DE" sz="2000" spc="-1" strike="noStrike">
              <a:solidFill>
                <a:srgbClr val="000000"/>
              </a:solidFill>
              <a:latin typeface="Arial"/>
            </a:endParaRPr>
          </a:p>
        </p:txBody>
      </p:sp>
      <p:sp>
        <p:nvSpPr>
          <p:cNvPr id="9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de-DE" sz="1400" spc="-1" strike="noStrike">
                <a:solidFill>
                  <a:srgbClr val="000000"/>
                </a:solidFill>
                <a:latin typeface="Times New Roman"/>
              </a:rPr>
              <a:t>&lt;Kopfzeile&gt;</a:t>
            </a:r>
            <a:endParaRPr b="0" lang="de-DE" sz="1400" spc="-1" strike="noStrike">
              <a:solidFill>
                <a:srgbClr val="000000"/>
              </a:solidFill>
              <a:latin typeface="Times New Roman"/>
            </a:endParaRPr>
          </a:p>
        </p:txBody>
      </p:sp>
      <p:sp>
        <p:nvSpPr>
          <p:cNvPr id="97" name="PlaceHolder 4"/>
          <p:cNvSpPr>
            <a:spLocks noGrp="1"/>
          </p:cNvSpPr>
          <p:nvPr>
            <p:ph type="dt" idx="37"/>
          </p:nvPr>
        </p:nvSpPr>
        <p:spPr>
          <a:xfrm>
            <a:off x="4278960" y="0"/>
            <a:ext cx="3280680" cy="534240"/>
          </a:xfrm>
          <a:prstGeom prst="rect">
            <a:avLst/>
          </a:prstGeom>
          <a:noFill/>
          <a:ln w="0">
            <a:noFill/>
          </a:ln>
        </p:spPr>
        <p:txBody>
          <a:bodyPr lIns="0" rIns="0" tIns="0" bIns="0" anchor="t">
            <a:noAutofit/>
          </a:bodyPr>
          <a:lstStyle>
            <a:lvl1pPr indent="0" algn="r">
              <a:buNone/>
              <a:defRPr b="0" lang="de-DE" sz="1400" spc="-1" strike="noStrike">
                <a:solidFill>
                  <a:srgbClr val="000000"/>
                </a:solidFill>
                <a:latin typeface="Times New Roman"/>
              </a:defRPr>
            </a:lvl1pPr>
          </a:lstStyle>
          <a:p>
            <a:pPr indent="0" algn="r">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98" name="PlaceHolder 5"/>
          <p:cNvSpPr>
            <a:spLocks noGrp="1"/>
          </p:cNvSpPr>
          <p:nvPr>
            <p:ph type="ftr" idx="38"/>
          </p:nvPr>
        </p:nvSpPr>
        <p:spPr>
          <a:xfrm>
            <a:off x="0" y="10157400"/>
            <a:ext cx="3280680" cy="534240"/>
          </a:xfrm>
          <a:prstGeom prst="rect">
            <a:avLst/>
          </a:prstGeom>
          <a:noFill/>
          <a:ln w="0">
            <a:noFill/>
          </a:ln>
        </p:spPr>
        <p:txBody>
          <a:bodyPr lIns="0" rIns="0" tIns="0" bIns="0" anchor="b">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&lt;Fußzeile&gt;</a:t>
            </a:r>
            <a:endParaRPr b="0" lang="de-DE" sz="1400" spc="-1" strike="noStrike">
              <a:solidFill>
                <a:srgbClr val="000000"/>
              </a:solidFill>
              <a:latin typeface="Times New Roman"/>
            </a:endParaRPr>
          </a:p>
        </p:txBody>
      </p:sp>
      <p:sp>
        <p:nvSpPr>
          <p:cNvPr id="99" name="PlaceHolder 6"/>
          <p:cNvSpPr>
            <a:spLocks noGrp="1"/>
          </p:cNvSpPr>
          <p:nvPr>
            <p:ph type="sldNum" idx="39"/>
          </p:nvPr>
        </p:nvSpPr>
        <p:spPr>
          <a:xfrm>
            <a:off x="4278960" y="10157400"/>
            <a:ext cx="3280680" cy="534240"/>
          </a:xfrm>
          <a:prstGeom prst="rect">
            <a:avLst/>
          </a:prstGeom>
          <a:noFill/>
          <a:ln w="0">
            <a:noFill/>
          </a:ln>
        </p:spPr>
        <p:txBody>
          <a:bodyPr lIns="0" rIns="0" tIns="0" bIns="0" anchor="b">
            <a:noAutofit/>
          </a:bodyPr>
          <a:lstStyle>
            <a:lvl1pPr indent="0" algn="r">
              <a:buNone/>
              <a:defRPr b="0" lang="de-DE" sz="1400" spc="-1" strike="noStrike">
                <a:solidFill>
                  <a:srgbClr val="000000"/>
                </a:solidFill>
                <a:latin typeface="Times New Roman"/>
              </a:defRPr>
            </a:lvl1pPr>
          </a:lstStyle>
          <a:p>
            <a:pPr indent="0" algn="r">
              <a:buNone/>
            </a:pPr>
            <a:fld id="{000FEA9E-4C58-4545-B2AF-0623C13858EB}" type="slidenum">
              <a:rPr b="0" lang="de-DE" sz="1400" spc="-1" strike="noStrike">
                <a:solidFill>
                  <a:srgbClr val="000000"/>
                </a:solidFill>
                <a:latin typeface="Times New Roman"/>
              </a:rPr>
              <a:t>&lt;Foliennummer&gt;</a:t>
            </a:fld>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Textfeld 94"/>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Textfeld 83"/>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Textfeld 13"/>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Textfeld 21"/>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Textfeld 26"/>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Textfeld 31"/>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Textfeld 36"/>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Textfeld 41"/>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Textfeld 47"/>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Textfeld 52"/>
          <p:cNvSpPr/>
          <p:nvPr/>
        </p:nvSpPr>
        <p:spPr>
          <a:xfrm>
            <a:off x="900000" y="720000"/>
            <a:ext cx="838512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Rot = Durchsetzung:</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Hinausgehen in die Welt. Abenteuer bestehen. Den Willen durchsetzen. Sich selbst entwickeln, sich behaupten, etwas wagen und sich Neues aneignen. Die „rote“ Seite im inneren Team will etwas erreichen und vorankommen, um nicht irgendwo „kleben“ zu bleiben. Motivation zum spontanen Handeln mit den typischen Ausprägungen: visionär und tatkräftig.</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shape 13"/>
          <p:cNvSpPr/>
          <p:nvPr/>
        </p:nvSpPr>
        <p:spPr>
          <a:xfrm>
            <a:off x="720000" y="720000"/>
            <a:ext cx="8627400" cy="430740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rPr>
              <a:t>{{notes17}}</a:t>
            </a:r>
            <a:endParaRPr b="0" lang="de-DE" sz="20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47BB0428-A4E4-4426-8A26-E27440513315}" type="slidenum">
              <a:t>&lt;#&gt;</a:t>
            </a:fld>
          </a:p>
        </p:txBody>
      </p:sp>
      <p:sp>
        <p:nvSpPr>
          <p:cNvPr id="8" name="PlaceHolder 7"/>
          <p:cNvSpPr>
            <a:spLocks noGrp="1"/>
          </p:cNvSpPr>
          <p:nvPr>
            <p:ph type="dt" idx="3"/>
          </p:nvPr>
        </p:nvSpPr>
        <p:spPr/>
        <p:txBody>
          <a:bodyPr/>
          <a:p>
            <a:r>
              <a:rPr lang="de-D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6A98990F-D8D7-4186-AE1F-20DDA7CEBA34}" type="slidenum">
              <a:t>&lt;#&gt;</a:t>
            </a:fld>
          </a:p>
        </p:txBody>
      </p:sp>
      <p:sp>
        <p:nvSpPr>
          <p:cNvPr id="7" name="PlaceHolder 6"/>
          <p:cNvSpPr>
            <a:spLocks noGrp="1"/>
          </p:cNvSpPr>
          <p:nvPr>
            <p:ph type="dt" idx="6"/>
          </p:nvPr>
        </p:nvSpPr>
        <p:spPr/>
        <p:txBody>
          <a:bodyPr/>
          <a:p>
            <a:r>
              <a:rPr lang="de-D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A189B681-E80E-4B03-82B8-30CCFC67F027}" type="slidenum">
              <a:t>&lt;#&gt;</a:t>
            </a:fld>
          </a:p>
        </p:txBody>
      </p:sp>
      <p:sp>
        <p:nvSpPr>
          <p:cNvPr id="9" name="PlaceHolder 8"/>
          <p:cNvSpPr>
            <a:spLocks noGrp="1"/>
          </p:cNvSpPr>
          <p:nvPr>
            <p:ph type="dt" idx="9"/>
          </p:nvPr>
        </p:nvSpPr>
        <p:spPr/>
        <p:txBody>
          <a:bodyPr/>
          <a:p>
            <a:r>
              <a:rPr lang="de-D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57D27ED9-740E-4E6F-94A1-896DDAE0C18D}" type="slidenum">
              <a:t>&lt;#&gt;</a:t>
            </a:fld>
          </a:p>
        </p:txBody>
      </p:sp>
      <p:sp>
        <p:nvSpPr>
          <p:cNvPr id="4" name="PlaceHolder 3"/>
          <p:cNvSpPr>
            <a:spLocks noGrp="1"/>
          </p:cNvSpPr>
          <p:nvPr>
            <p:ph type="dt" idx="12"/>
          </p:nvPr>
        </p:nvSpPr>
        <p:spPr/>
        <p:txBody>
          <a:bodyPr/>
          <a:p>
            <a:r>
              <a:rPr lang="de-D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A81A6174-C5A7-4CB3-AD87-382CB75F96D9}" type="slidenum">
              <a:t>&lt;#&gt;</a:t>
            </a:fld>
          </a:p>
        </p:txBody>
      </p:sp>
      <p:sp>
        <p:nvSpPr>
          <p:cNvPr id="4" name="PlaceHolder 3"/>
          <p:cNvSpPr>
            <a:spLocks noGrp="1"/>
          </p:cNvSpPr>
          <p:nvPr>
            <p:ph type="dt" idx="15"/>
          </p:nvPr>
        </p:nvSpPr>
        <p:spPr/>
        <p:txBody>
          <a:bodyPr/>
          <a:p>
            <a:r>
              <a:rPr lang="de-D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47"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0129BE50-A6BD-4B31-884C-C3CFC67E59CC}" type="slidenum">
              <a:t>&lt;#&gt;</a:t>
            </a:fld>
          </a:p>
        </p:txBody>
      </p:sp>
      <p:sp>
        <p:nvSpPr>
          <p:cNvPr id="6" name="PlaceHolder 5"/>
          <p:cNvSpPr>
            <a:spLocks noGrp="1"/>
          </p:cNvSpPr>
          <p:nvPr>
            <p:ph type="dt" idx="18"/>
          </p:nvPr>
        </p:nvSpPr>
        <p:spPr/>
        <p:txBody>
          <a:bodyPr/>
          <a:p>
            <a:r>
              <a:rPr lang="de-D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54"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8C49703E-0308-4A6C-894B-BAC1838D8E9C}" type="slidenum">
              <a:t>&lt;#&gt;</a:t>
            </a:fld>
          </a:p>
        </p:txBody>
      </p:sp>
      <p:sp>
        <p:nvSpPr>
          <p:cNvPr id="6" name="PlaceHolder 5"/>
          <p:cNvSpPr>
            <a:spLocks noGrp="1"/>
          </p:cNvSpPr>
          <p:nvPr>
            <p:ph type="dt" idx="21"/>
          </p:nvPr>
        </p:nvSpPr>
        <p:spPr/>
        <p:txBody>
          <a:bodyPr/>
          <a:p>
            <a:r>
              <a:rPr lang="de-D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2"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3"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70B62AE3-73C5-4329-883F-6B8978528F10}" type="slidenum">
              <a:t>&lt;#&gt;</a:t>
            </a:fld>
          </a:p>
        </p:txBody>
      </p:sp>
      <p:sp>
        <p:nvSpPr>
          <p:cNvPr id="7" name="PlaceHolder 6"/>
          <p:cNvSpPr>
            <a:spLocks noGrp="1"/>
          </p:cNvSpPr>
          <p:nvPr>
            <p:ph type="dt" idx="24"/>
          </p:nvPr>
        </p:nvSpPr>
        <p:spPr/>
        <p:txBody>
          <a:bodyPr/>
          <a:p>
            <a:r>
              <a:rPr lang="de-D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085829B3-346A-4550-8136-0CCDE67ED788}" type="slidenum">
              <a:t>&lt;#&gt;</a:t>
            </a:fld>
          </a:p>
        </p:txBody>
      </p:sp>
      <p:sp>
        <p:nvSpPr>
          <p:cNvPr id="5" name="PlaceHolder 4"/>
          <p:cNvSpPr>
            <a:spLocks noGrp="1"/>
          </p:cNvSpPr>
          <p:nvPr>
            <p:ph type="dt" idx="27"/>
          </p:nvPr>
        </p:nvSpPr>
        <p:spPr/>
        <p:txBody>
          <a:bodyPr/>
          <a:p>
            <a:r>
              <a:rPr lang="de-D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entered 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D66A3A22-DCE5-444F-B263-8895374327BF}" type="slidenum">
              <a:t>&lt;#&gt;</a:t>
            </a:fld>
          </a:p>
        </p:txBody>
      </p:sp>
      <p:sp>
        <p:nvSpPr>
          <p:cNvPr id="4" name="PlaceHolder 3"/>
          <p:cNvSpPr>
            <a:spLocks noGrp="1"/>
          </p:cNvSpPr>
          <p:nvPr>
            <p:ph type="dt" idx="30"/>
          </p:nvPr>
        </p:nvSpPr>
        <p:spPr/>
        <p:txBody>
          <a:bodyPr/>
          <a:p>
            <a:r>
              <a:rPr lang="de-D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1"/>
          </p:nvPr>
        </p:nvSpPr>
        <p:spPr/>
        <p:txBody>
          <a:bodyPr/>
          <a:p>
            <a:r>
              <a:t>Footer</a:t>
            </a:r>
          </a:p>
        </p:txBody>
      </p:sp>
      <p:sp>
        <p:nvSpPr>
          <p:cNvPr id="7" name="PlaceHolder 6"/>
          <p:cNvSpPr>
            <a:spLocks noGrp="1"/>
          </p:cNvSpPr>
          <p:nvPr>
            <p:ph type="sldNum" idx="32"/>
          </p:nvPr>
        </p:nvSpPr>
        <p:spPr/>
        <p:txBody>
          <a:bodyPr/>
          <a:p>
            <a:fld id="{2D7E1A65-DA82-4BCB-9446-80798CFE66D0}" type="slidenum">
              <a:t>&lt;#&gt;</a:t>
            </a:fld>
          </a:p>
        </p:txBody>
      </p:sp>
      <p:sp>
        <p:nvSpPr>
          <p:cNvPr id="8" name="PlaceHolder 7"/>
          <p:cNvSpPr>
            <a:spLocks noGrp="1"/>
          </p:cNvSpPr>
          <p:nvPr>
            <p:ph type="dt" idx="33"/>
          </p:nvPr>
        </p:nvSpPr>
        <p:spPr/>
        <p:txBody>
          <a:bodyPr/>
          <a:p>
            <a:r>
              <a:rPr lang="de-D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91"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2"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3"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4"/>
          </p:nvPr>
        </p:nvSpPr>
        <p:spPr/>
        <p:txBody>
          <a:bodyPr/>
          <a:p>
            <a:r>
              <a:t>Footer</a:t>
            </a:r>
          </a:p>
        </p:txBody>
      </p:sp>
      <p:sp>
        <p:nvSpPr>
          <p:cNvPr id="7" name="PlaceHolder 6"/>
          <p:cNvSpPr>
            <a:spLocks noGrp="1"/>
          </p:cNvSpPr>
          <p:nvPr>
            <p:ph type="sldNum" idx="35"/>
          </p:nvPr>
        </p:nvSpPr>
        <p:spPr/>
        <p:txBody>
          <a:bodyPr/>
          <a:p>
            <a:fld id="{52AEEA30-1303-4C95-A231-F01BE4743174}" type="slidenum">
              <a:t>&lt;#&gt;</a:t>
            </a:fld>
          </a:p>
        </p:txBody>
      </p:sp>
      <p:sp>
        <p:nvSpPr>
          <p:cNvPr id="8" name="PlaceHolder 7"/>
          <p:cNvSpPr>
            <a:spLocks noGrp="1"/>
          </p:cNvSpPr>
          <p:nvPr>
            <p:ph type="dt" idx="36"/>
          </p:nvPr>
        </p:nvSpPr>
        <p:spPr/>
        <p:txBody>
          <a:bodyPr/>
          <a:p>
            <a:r>
              <a:rPr lang="de-D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 name="PlaceHolder 5"/>
          <p:cNvSpPr>
            <a:spLocks noGrp="1"/>
          </p:cNvSpPr>
          <p:nvPr>
            <p:ph type="ftr" idx="1"/>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 name="PlaceHolder 6"/>
          <p:cNvSpPr>
            <a:spLocks noGrp="1"/>
          </p:cNvSpPr>
          <p:nvPr>
            <p:ph type="sldNum" idx="2"/>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0DA8FF38-6054-486E-A430-D463C8F5E1A9}"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 name="PlaceHolder 7"/>
          <p:cNvSpPr>
            <a:spLocks noGrp="1"/>
          </p:cNvSpPr>
          <p:nvPr>
            <p:ph type="dt" idx="3"/>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 name="PlaceHolder 4"/>
          <p:cNvSpPr>
            <a:spLocks noGrp="1"/>
          </p:cNvSpPr>
          <p:nvPr>
            <p:ph type="ftr" idx="4"/>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15" name="PlaceHolder 5"/>
          <p:cNvSpPr>
            <a:spLocks noGrp="1"/>
          </p:cNvSpPr>
          <p:nvPr>
            <p:ph type="sldNum" idx="5"/>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72062B3B-754A-49AD-8C5A-47B2997DD6E1}"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16" name="PlaceHolder 6"/>
          <p:cNvSpPr>
            <a:spLocks noGrp="1"/>
          </p:cNvSpPr>
          <p:nvPr>
            <p:ph type="dt" idx="6"/>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5" name="PlaceHolder 6"/>
          <p:cNvSpPr>
            <a:spLocks noGrp="1"/>
          </p:cNvSpPr>
          <p:nvPr>
            <p:ph type="ftr" idx="7"/>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26" name="PlaceHolder 7"/>
          <p:cNvSpPr>
            <a:spLocks noGrp="1"/>
          </p:cNvSpPr>
          <p:nvPr>
            <p:ph type="sldNum" idx="8"/>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73BB81A7-9435-4F6A-91AC-C9FD9B60E456}"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27" name="PlaceHolder 8"/>
          <p:cNvSpPr>
            <a:spLocks noGrp="1"/>
          </p:cNvSpPr>
          <p:nvPr>
            <p:ph type="dt" idx="9"/>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ftr" idx="10"/>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4" name="PlaceHolder 2"/>
          <p:cNvSpPr>
            <a:spLocks noGrp="1"/>
          </p:cNvSpPr>
          <p:nvPr>
            <p:ph type="sldNum" idx="11"/>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CBF532E2-4D54-4D97-8826-2F5C573495D0}"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5" name="PlaceHolder 3"/>
          <p:cNvSpPr>
            <a:spLocks noGrp="1"/>
          </p:cNvSpPr>
          <p:nvPr>
            <p:ph type="dt" idx="12"/>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PlaceHolder 1"/>
          <p:cNvSpPr>
            <a:spLocks noGrp="1"/>
          </p:cNvSpPr>
          <p:nvPr>
            <p:ph type="ftr" idx="13"/>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7" name="PlaceHolder 2"/>
          <p:cNvSpPr>
            <a:spLocks noGrp="1"/>
          </p:cNvSpPr>
          <p:nvPr>
            <p:ph type="sldNum" idx="14"/>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3A7E7221-230B-4C39-BBDB-EC96491DB693}"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8" name="PlaceHolder 3"/>
          <p:cNvSpPr>
            <a:spLocks noGrp="1"/>
          </p:cNvSpPr>
          <p:nvPr>
            <p:ph type="dt" idx="15"/>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39"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a:t>
            </a:r>
            <a:r>
              <a:rPr b="0" lang="de-DE" sz="4400" spc="-1" strike="noStrike">
                <a:solidFill>
                  <a:srgbClr val="000000"/>
                </a:solidFill>
                <a:latin typeface="Arial"/>
              </a:rPr>
              <a:t>bearbeiten</a:t>
            </a:r>
            <a:endParaRPr b="0" lang="de-DE" sz="4400" spc="-1" strike="noStrike">
              <a:solidFill>
                <a:srgbClr val="000000"/>
              </a:solidFill>
              <a:latin typeface="Arial"/>
            </a:endParaRPr>
          </a:p>
        </p:txBody>
      </p:sp>
      <p:sp>
        <p:nvSpPr>
          <p:cNvPr id="40"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2"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3" name="PlaceHolder 3"/>
          <p:cNvSpPr>
            <a:spLocks noGrp="1"/>
          </p:cNvSpPr>
          <p:nvPr>
            <p:ph type="ftr" idx="16"/>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44" name="PlaceHolder 4"/>
          <p:cNvSpPr>
            <a:spLocks noGrp="1"/>
          </p:cNvSpPr>
          <p:nvPr>
            <p:ph type="sldNum" idx="17"/>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305CF886-3A2B-4166-AEF2-F03B19D626F7}"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45" name="PlaceHolder 5"/>
          <p:cNvSpPr>
            <a:spLocks noGrp="1"/>
          </p:cNvSpPr>
          <p:nvPr>
            <p:ph type="dt" idx="18"/>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9"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0" name="PlaceHolder 3"/>
          <p:cNvSpPr>
            <a:spLocks noGrp="1"/>
          </p:cNvSpPr>
          <p:nvPr>
            <p:ph type="ftr" idx="19"/>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1" name="PlaceHolder 4"/>
          <p:cNvSpPr>
            <a:spLocks noGrp="1"/>
          </p:cNvSpPr>
          <p:nvPr>
            <p:ph type="sldNum" idx="20"/>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E1F830A1-AAFC-4548-BA98-DD4CA1ED79E3}"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52" name="PlaceHolder 5"/>
          <p:cNvSpPr>
            <a:spLocks noGrp="1"/>
          </p:cNvSpPr>
          <p:nvPr>
            <p:ph type="dt" idx="21"/>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56"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7"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8" name="PlaceHolder 4"/>
          <p:cNvSpPr>
            <a:spLocks noGrp="1"/>
          </p:cNvSpPr>
          <p:nvPr>
            <p:ph type="ftr" idx="22"/>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9" name="PlaceHolder 5"/>
          <p:cNvSpPr>
            <a:spLocks noGrp="1"/>
          </p:cNvSpPr>
          <p:nvPr>
            <p:ph type="sldNum" idx="23"/>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AFA7E488-B4D3-48B3-9E57-CEA491A65038}"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0" name="PlaceHolder 6"/>
          <p:cNvSpPr>
            <a:spLocks noGrp="1"/>
          </p:cNvSpPr>
          <p:nvPr>
            <p:ph type="dt" idx="24"/>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65" name="PlaceHolder 2"/>
          <p:cNvSpPr>
            <a:spLocks noGrp="1"/>
          </p:cNvSpPr>
          <p:nvPr>
            <p:ph type="ftr" idx="25"/>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66" name="PlaceHolder 3"/>
          <p:cNvSpPr>
            <a:spLocks noGrp="1"/>
          </p:cNvSpPr>
          <p:nvPr>
            <p:ph type="sldNum" idx="26"/>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71F6BFF5-6476-493E-AA54-37C7C1FC774B}"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7" name="PlaceHolder 4"/>
          <p:cNvSpPr>
            <a:spLocks noGrp="1"/>
          </p:cNvSpPr>
          <p:nvPr>
            <p:ph type="dt" idx="27"/>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9" name="PlaceHolder 1"/>
          <p:cNvSpPr>
            <a:spLocks noGrp="1"/>
          </p:cNvSpPr>
          <p:nvPr>
            <p:ph type="ftr" idx="28"/>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0" name="PlaceHolder 2"/>
          <p:cNvSpPr>
            <a:spLocks noGrp="1"/>
          </p:cNvSpPr>
          <p:nvPr>
            <p:ph type="sldNum" idx="29"/>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105D2BC5-294E-4DBE-8F02-60D6C1BFAC57}"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1" name="PlaceHolder 3"/>
          <p:cNvSpPr>
            <a:spLocks noGrp="1"/>
          </p:cNvSpPr>
          <p:nvPr>
            <p:ph type="dt" idx="30"/>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3"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4"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5"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6" name="PlaceHolder 5"/>
          <p:cNvSpPr>
            <a:spLocks noGrp="1"/>
          </p:cNvSpPr>
          <p:nvPr>
            <p:ph type="ftr" idx="31"/>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7" name="PlaceHolder 6"/>
          <p:cNvSpPr>
            <a:spLocks noGrp="1"/>
          </p:cNvSpPr>
          <p:nvPr>
            <p:ph type="sldNum" idx="32"/>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9F0B7264-63E1-49DF-B4EB-601171438D5A}"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8" name="PlaceHolder 7"/>
          <p:cNvSpPr>
            <a:spLocks noGrp="1"/>
          </p:cNvSpPr>
          <p:nvPr>
            <p:ph type="dt" idx="33"/>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84"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5"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6"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7" name="PlaceHolder 5"/>
          <p:cNvSpPr>
            <a:spLocks noGrp="1"/>
          </p:cNvSpPr>
          <p:nvPr>
            <p:ph type="ftr" idx="34"/>
          </p:nvPr>
        </p:nvSpPr>
        <p:spPr>
          <a:xfrm>
            <a:off x="540000" y="5166000"/>
            <a:ext cx="3180600" cy="37620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88" name="PlaceHolder 6"/>
          <p:cNvSpPr>
            <a:spLocks noGrp="1"/>
          </p:cNvSpPr>
          <p:nvPr>
            <p:ph type="sldNum" idx="35"/>
          </p:nvPr>
        </p:nvSpPr>
        <p:spPr>
          <a:xfrm>
            <a:off x="7227720" y="5166000"/>
            <a:ext cx="2333880" cy="37620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57D9E6D0-2B5E-4103-85E0-F81E41B9E352}"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89" name="PlaceHolder 7"/>
          <p:cNvSpPr>
            <a:spLocks noGrp="1"/>
          </p:cNvSpPr>
          <p:nvPr>
            <p:ph type="dt" idx="36"/>
          </p:nvPr>
        </p:nvSpPr>
        <p:spPr>
          <a:xfrm>
            <a:off x="839880" y="5176080"/>
            <a:ext cx="1794600" cy="30204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5.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5.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slideLayout" Target="../slideLayouts/slideLayout5.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slideLayout" Target="../slideLayouts/slideLayout5.xml"/><Relationship Id="rId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slideLayout" Target="../slideLayouts/slideLayout5.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5.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slideLayout" Target="../slideLayouts/slideLayout5.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slideLayout" Target="../slideLayouts/slideLayout5.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5.xml"/><Relationship Id="rId5"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Layout" Target="../slideLayouts/slideLayout5.xml"/><Relationship Id="rId5"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slideLayout" Target="../slideLayouts/slideLayout5.xml"/><Relationship Id="rId6" Type="http://schemas.openxmlformats.org/officeDocument/2006/relationships/notesSlide" Target="../notesSlides/notesSlide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feld 1"/>
          <p:cNvSpPr/>
          <p:nvPr/>
        </p:nvSpPr>
        <p:spPr>
          <a:xfrm>
            <a:off x="452880" y="3512160"/>
            <a:ext cx="8359560" cy="8517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5000" spc="-1" strike="noStrike">
                <a:solidFill>
                  <a:srgbClr val="000000"/>
                </a:solidFill>
                <a:latin typeface="Calibri"/>
                <a:ea typeface="DejaVu Sans"/>
              </a:rPr>
              <a:t>Vergleich Motivationsprofile</a:t>
            </a:r>
            <a:endParaRPr b="0" lang="de-DE" sz="5000" spc="-1" strike="noStrike">
              <a:solidFill>
                <a:srgbClr val="000000"/>
              </a:solidFill>
              <a:latin typeface="Arial"/>
            </a:endParaRPr>
          </a:p>
        </p:txBody>
      </p:sp>
      <p:sp>
        <p:nvSpPr>
          <p:cNvPr id="101" name="Textfeld 2"/>
          <p:cNvSpPr/>
          <p:nvPr/>
        </p:nvSpPr>
        <p:spPr>
          <a:xfrm>
            <a:off x="452880" y="4299480"/>
            <a:ext cx="6284880" cy="9432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000" spc="-1" strike="noStrike">
                <a:solidFill>
                  <a:srgbClr val="000000"/>
                </a:solidFill>
                <a:latin typeface="Calibri"/>
                <a:ea typeface="DejaVu Sans"/>
              </a:rPr>
              <a:t>Anna Berger | Ben Keller</a:t>
            </a:r>
            <a:br>
              <a:rPr sz="1800"/>
            </a:br>
            <a:br>
              <a:rPr sz="1800"/>
            </a:br>
            <a:r>
              <a:rPr b="0" lang="de-DE" sz="1800" spc="-1" strike="noStrike">
                <a:solidFill>
                  <a:srgbClr val="000000"/>
                </a:solidFill>
                <a:latin typeface="Calibri"/>
                <a:ea typeface="DejaVu Sans"/>
              </a:rPr>
              <a:t>Generiert am 02.10.2026</a:t>
            </a:r>
            <a:endParaRPr b="0" lang="de-DE" sz="1800" spc="-1" strike="noStrike">
              <a:solidFill>
                <a:srgbClr val="000000"/>
              </a:solidFill>
              <a:latin typeface="Arial"/>
            </a:endParaRPr>
          </a:p>
        </p:txBody>
      </p:sp>
      <p:pic>
        <p:nvPicPr>
          <p:cNvPr id="102" name="Grafik 3" descr=""/>
          <p:cNvPicPr/>
          <p:nvPr/>
        </p:nvPicPr>
        <p:blipFill>
          <a:blip r:embed="rId1"/>
          <a:stretch/>
        </p:blipFill>
        <p:spPr>
          <a:xfrm>
            <a:off x="520920" y="399240"/>
            <a:ext cx="3352320" cy="221400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feld 72"/>
          <p:cNvSpPr/>
          <p:nvPr/>
        </p:nvSpPr>
        <p:spPr>
          <a:xfrm>
            <a:off x="1440360" y="-29160"/>
            <a:ext cx="842688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Einführung</a:t>
            </a:r>
            <a:endParaRPr b="0" lang="de-DE" sz="3000" spc="-1" strike="noStrike">
              <a:solidFill>
                <a:srgbClr val="000000"/>
              </a:solidFill>
              <a:latin typeface="Arial"/>
            </a:endParaRPr>
          </a:p>
        </p:txBody>
      </p:sp>
      <p:pic>
        <p:nvPicPr>
          <p:cNvPr id="104" name="Grafik 12" descr=""/>
          <p:cNvPicPr/>
          <p:nvPr/>
        </p:nvPicPr>
        <p:blipFill>
          <a:blip r:embed="rId1"/>
          <a:stretch/>
        </p:blipFill>
        <p:spPr>
          <a:xfrm>
            <a:off x="305280" y="147240"/>
            <a:ext cx="615600" cy="403200"/>
          </a:xfrm>
          <a:prstGeom prst="rect">
            <a:avLst/>
          </a:prstGeom>
          <a:ln w="0">
            <a:noFill/>
          </a:ln>
        </p:spPr>
      </p:pic>
      <p:sp>
        <p:nvSpPr>
          <p:cNvPr id="105" name="Textfeld 73"/>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06" name="Textfeld 74"/>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BD336019-52FC-42D4-A0DF-662D1C80029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pic>
        <p:nvPicPr>
          <p:cNvPr id="107" name="Picture 1" descr=""/>
          <p:cNvPicPr/>
          <p:nvPr/>
        </p:nvPicPr>
        <p:blipFill>
          <a:blip r:embed="rId2"/>
          <a:stretch/>
        </p:blipFill>
        <p:spPr>
          <a:xfrm>
            <a:off x="321480" y="5117400"/>
            <a:ext cx="435600" cy="435600"/>
          </a:xfrm>
          <a:prstGeom prst="rect">
            <a:avLst/>
          </a:prstGeom>
          <a:ln w="0">
            <a:noFill/>
          </a:ln>
        </p:spPr>
      </p:pic>
      <p:sp>
        <p:nvSpPr>
          <p:cNvPr id="108" name="Textfeld 82"/>
          <p:cNvSpPr/>
          <p:nvPr/>
        </p:nvSpPr>
        <p:spPr>
          <a:xfrm>
            <a:off x="276120" y="1003680"/>
            <a:ext cx="9440280" cy="3381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200" spc="-1" strike="noStrike">
                <a:solidFill>
                  <a:srgbClr val="000000"/>
                </a:solidFill>
                <a:latin typeface="Calibri"/>
                <a:ea typeface="DejaVu Sans"/>
              </a:rPr>
              <a:t>Es gibt zu jedem Bedürfnis und zu jeder Orientierung immer eine Gegenseite</a:t>
            </a:r>
            <a:endParaRPr b="0" lang="de-DE" sz="22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Calibri"/>
                <a:ea typeface="DejaVu Sans"/>
              </a:rPr>
              <a:t>Wenn es uns zum Beispiel um 120 Punkte nach Rot und um 80 Punkte nach Grün zieht, ist die rote Energie um 40 Punkte stärker. Das bedeutet, wir übersehen eher mögliche Risiken.</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Calibri"/>
                <a:ea typeface="DejaVu Sans"/>
              </a:rPr>
              <a:t>In Partnerschaften und im Team ist Diversität gefragt. Je mehr wir uns unterscheiden, desto besser ergänzen wir uns durch unterschiedliche Kompetenzen. Wir können uns dann gut aufeinander abstimmen, wenn wir dafür eine der Ausprägungen nutzen, in der wir uns ähnlich sind, vielleicht bei den Orientierungen oder unserem Entscheidungsverhalten.</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1" lang="de-DE" sz="1800" spc="-1" strike="noStrike">
                <a:solidFill>
                  <a:srgbClr val="000000"/>
                </a:solidFill>
                <a:latin typeface="Calibri"/>
                <a:ea typeface="DejaVu Sans"/>
              </a:rPr>
              <a:t>Die im Folgenden gegebenen Tipps beziehen sich auf die Zusammenarbeit in Teams.</a:t>
            </a:r>
            <a:endParaRPr b="0" lang="de-DE" sz="18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sp>
        <p:nvSpPr>
          <p:cNvPr id="109" name="Textfeld 5"/>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feld 3"/>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Rot-Grün</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Verlässliche Handlungen</a:t>
            </a:r>
            <a:endParaRPr b="0" lang="de-DE" sz="3000" spc="-1" strike="noStrike">
              <a:solidFill>
                <a:srgbClr val="000000"/>
              </a:solidFill>
              <a:latin typeface="Arial"/>
            </a:endParaRPr>
          </a:p>
        </p:txBody>
      </p:sp>
      <p:pic>
        <p:nvPicPr>
          <p:cNvPr id="111" name="Grafik 1" descr=""/>
          <p:cNvPicPr/>
          <p:nvPr/>
        </p:nvPicPr>
        <p:blipFill>
          <a:blip r:embed="rId1"/>
          <a:stretch/>
        </p:blipFill>
        <p:spPr>
          <a:xfrm>
            <a:off x="305280" y="147240"/>
            <a:ext cx="615600" cy="403200"/>
          </a:xfrm>
          <a:prstGeom prst="rect">
            <a:avLst/>
          </a:prstGeom>
          <a:ln w="0">
            <a:noFill/>
          </a:ln>
        </p:spPr>
      </p:pic>
      <p:sp>
        <p:nvSpPr>
          <p:cNvPr id="112" name="Textfeld 6"/>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13" name="Textfeld 78"/>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74D943F-78FE-4BCC-B27F-1D1DDF76D285}"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14" name="Textfeld 79"/>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15" name="Picture 16" descr=""/>
          <p:cNvPicPr/>
          <p:nvPr/>
        </p:nvPicPr>
        <p:blipFill>
          <a:blip r:embed="rId2"/>
          <a:stretch/>
        </p:blipFill>
        <p:spPr>
          <a:xfrm>
            <a:off x="321480" y="5117400"/>
            <a:ext cx="435600" cy="435600"/>
          </a:xfrm>
          <a:prstGeom prst="rect">
            <a:avLst/>
          </a:prstGeom>
          <a:ln w="0">
            <a:noFill/>
          </a:ln>
        </p:spPr>
      </p:pic>
      <p:sp>
        <p:nvSpPr>
          <p:cNvPr id="11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sehr durchsetzungsorientiert</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sehr sicherheitsorientiert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strebt deutlich mehr nach Erfolgen und Veränderungen.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Synergie: Sicherheit für die Planung und Durchsetzung für die Realisierung nutzen.</a:t>
            </a:r>
            <a:endParaRPr b="0" lang="de-DE" sz="1400" spc="-1" strike="noStrike">
              <a:solidFill>
                <a:srgbClr val="000000"/>
              </a:solidFill>
              <a:latin typeface="Arial"/>
            </a:endParaRPr>
          </a:p>
        </p:txBody>
      </p:sp>
      <p:sp>
        <p:nvSpPr>
          <p:cNvPr id="117" name="Rechteck 8"/>
          <p:cNvSpPr/>
          <p:nvPr/>
        </p:nvSpPr>
        <p:spPr>
          <a:xfrm>
            <a:off x="360000" y="1219680"/>
            <a:ext cx="2408760" cy="2413080"/>
          </a:xfrm>
          <a:prstGeom prst="rect">
            <a:avLst/>
          </a:prstGeom>
          <a:solidFill>
            <a:schemeClr val="bg1"/>
          </a:solidFill>
          <a:ln w="76200">
            <a:solidFill>
              <a:srgbClr val="00b05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Sicherheit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Für Ordnung sorgen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Risiken vermeiden</a:t>
            </a:r>
            <a:endParaRPr b="0" lang="de-DE" sz="2000" spc="-1" strike="noStrike">
              <a:solidFill>
                <a:srgbClr val="000000"/>
              </a:solidFill>
              <a:latin typeface="Arial"/>
            </a:endParaRPr>
          </a:p>
        </p:txBody>
      </p:sp>
      <p:sp>
        <p:nvSpPr>
          <p:cNvPr id="118" name="Rechteck 7"/>
          <p:cNvSpPr/>
          <p:nvPr/>
        </p:nvSpPr>
        <p:spPr>
          <a:xfrm>
            <a:off x="7200000" y="1219680"/>
            <a:ext cx="2516760" cy="2413080"/>
          </a:xfrm>
          <a:prstGeom prst="rect">
            <a:avLst/>
          </a:prstGeom>
          <a:solidFill>
            <a:schemeClr val="bg1"/>
          </a:solidFill>
          <a:ln w="76200">
            <a:solidFill>
              <a:srgbClr val="ff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Durchsetzung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Vorankommen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Erfolge anstreben</a:t>
            </a:r>
            <a:endParaRPr b="0" lang="de-DE" sz="2000" spc="-1" strike="noStrike">
              <a:solidFill>
                <a:srgbClr val="000000"/>
              </a:solidFill>
              <a:latin typeface="Arial"/>
            </a:endParaRPr>
          </a:p>
        </p:txBody>
      </p:sp>
      <p:pic>
        <p:nvPicPr>
          <p:cNvPr id="119" name="{{red-green-chart}}" descr=""/>
          <p:cNvPicPr/>
          <p:nvPr/>
        </p:nvPicPr>
        <p:blipFill>
          <a:blip r:embed="rId3"/>
          <a:stretch/>
        </p:blipFill>
        <p:spPr>
          <a:xfrm>
            <a:off x="2880000" y="116748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Textfeld 9"/>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Blau-Gelb</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Aufgabenverteilung, Koordination</a:t>
            </a:r>
            <a:endParaRPr b="0" lang="de-DE" sz="3000" spc="-1" strike="noStrike">
              <a:solidFill>
                <a:srgbClr val="000000"/>
              </a:solidFill>
              <a:latin typeface="Arial"/>
            </a:endParaRPr>
          </a:p>
        </p:txBody>
      </p:sp>
      <p:pic>
        <p:nvPicPr>
          <p:cNvPr id="121" name="Grafik 4" descr=""/>
          <p:cNvPicPr/>
          <p:nvPr/>
        </p:nvPicPr>
        <p:blipFill>
          <a:blip r:embed="rId1"/>
          <a:stretch/>
        </p:blipFill>
        <p:spPr>
          <a:xfrm>
            <a:off x="305280" y="147240"/>
            <a:ext cx="615600" cy="403200"/>
          </a:xfrm>
          <a:prstGeom prst="rect">
            <a:avLst/>
          </a:prstGeom>
          <a:ln w="0">
            <a:noFill/>
          </a:ln>
        </p:spPr>
      </p:pic>
      <p:sp>
        <p:nvSpPr>
          <p:cNvPr id="122" name="Textfeld 10"/>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23" name="Textfeld 11"/>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975E20FF-5916-49DB-979F-29EBEF4ED8E1}"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24" name="Textfeld 12"/>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25" name="Picture 2" descr=""/>
          <p:cNvPicPr/>
          <p:nvPr/>
        </p:nvPicPr>
        <p:blipFill>
          <a:blip r:embed="rId2"/>
          <a:stretch/>
        </p:blipFill>
        <p:spPr>
          <a:xfrm>
            <a:off x="321480" y="5117400"/>
            <a:ext cx="435600" cy="435600"/>
          </a:xfrm>
          <a:prstGeom prst="rect">
            <a:avLst/>
          </a:prstGeom>
          <a:ln w="0">
            <a:noFill/>
          </a:ln>
        </p:spPr>
      </p:pic>
      <p:sp>
        <p:nvSpPr>
          <p:cNvPr id="12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ausgewogen</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sehr zugehörigkeitsorientiert</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will viel stärker für Spezialisierung sorgen.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Synergie: Spezialisierung für die Qualität und Zugehörigkeit für die Kommunikation nutzen</a:t>
            </a:r>
            <a:endParaRPr b="0" lang="de-DE" sz="1400" spc="-1" strike="noStrike">
              <a:solidFill>
                <a:srgbClr val="000000"/>
              </a:solidFill>
              <a:latin typeface="Arial"/>
            </a:endParaRPr>
          </a:p>
        </p:txBody>
      </p:sp>
      <p:sp>
        <p:nvSpPr>
          <p:cNvPr id="127" name="Rechteck 3"/>
          <p:cNvSpPr/>
          <p:nvPr/>
        </p:nvSpPr>
        <p:spPr>
          <a:xfrm>
            <a:off x="360000" y="1219680"/>
            <a:ext cx="2408760" cy="2413080"/>
          </a:xfrm>
          <a:prstGeom prst="rect">
            <a:avLst/>
          </a:prstGeom>
          <a:solidFill>
            <a:schemeClr val="bg1"/>
          </a:solidFill>
          <a:ln w="76200">
            <a:solidFill>
              <a:srgbClr val="2a6099"/>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Anerkennung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Für Qualität sorgen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Individualität</a:t>
            </a:r>
            <a:endParaRPr b="0" lang="de-DE" sz="2000" spc="-1" strike="noStrike">
              <a:solidFill>
                <a:srgbClr val="000000"/>
              </a:solidFill>
              <a:latin typeface="Arial"/>
            </a:endParaRPr>
          </a:p>
        </p:txBody>
      </p:sp>
      <p:sp>
        <p:nvSpPr>
          <p:cNvPr id="128" name="Rechteck 4"/>
          <p:cNvSpPr/>
          <p:nvPr/>
        </p:nvSpPr>
        <p:spPr>
          <a:xfrm>
            <a:off x="7200000" y="1219680"/>
            <a:ext cx="2516760" cy="2413080"/>
          </a:xfrm>
          <a:prstGeom prst="rect">
            <a:avLst/>
          </a:prstGeom>
          <a:solidFill>
            <a:schemeClr val="bg1"/>
          </a:solidFill>
          <a:ln w="76200">
            <a:solidFill>
              <a:srgbClr val="ffff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Zugehörigkeit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Sich anpassen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Kommunikation</a:t>
            </a:r>
            <a:endParaRPr b="0" lang="de-DE" sz="2000" spc="-1" strike="noStrike">
              <a:solidFill>
                <a:srgbClr val="000000"/>
              </a:solidFill>
              <a:latin typeface="Arial"/>
            </a:endParaRPr>
          </a:p>
        </p:txBody>
      </p:sp>
      <p:pic>
        <p:nvPicPr>
          <p:cNvPr id="129" name="{{yellow-blue-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extfeld 14"/>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Empathie vs. Erkenntnis</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emotionale Intelligenz</a:t>
            </a:r>
            <a:endParaRPr b="0" lang="de-DE" sz="3000" spc="-1" strike="noStrike">
              <a:solidFill>
                <a:srgbClr val="000000"/>
              </a:solidFill>
              <a:latin typeface="Arial"/>
            </a:endParaRPr>
          </a:p>
        </p:txBody>
      </p:sp>
      <p:pic>
        <p:nvPicPr>
          <p:cNvPr id="131" name="Grafik 2" descr=""/>
          <p:cNvPicPr/>
          <p:nvPr/>
        </p:nvPicPr>
        <p:blipFill>
          <a:blip r:embed="rId1"/>
          <a:stretch/>
        </p:blipFill>
        <p:spPr>
          <a:xfrm>
            <a:off x="305280" y="147240"/>
            <a:ext cx="615600" cy="403200"/>
          </a:xfrm>
          <a:prstGeom prst="rect">
            <a:avLst/>
          </a:prstGeom>
          <a:ln w="0">
            <a:noFill/>
          </a:ln>
        </p:spPr>
      </p:pic>
      <p:sp>
        <p:nvSpPr>
          <p:cNvPr id="132" name="Textfeld 16"/>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33" name="Textfeld 18"/>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EA37EAD-82CD-4DA7-9994-C27F329923D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34" name="Textfeld 20"/>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35" name="Picture 3" descr=""/>
          <p:cNvPicPr/>
          <p:nvPr/>
        </p:nvPicPr>
        <p:blipFill>
          <a:blip r:embed="rId2"/>
          <a:stretch/>
        </p:blipFill>
        <p:spPr>
          <a:xfrm>
            <a:off x="321480" y="5117400"/>
            <a:ext cx="435600" cy="435600"/>
          </a:xfrm>
          <a:prstGeom prst="rect">
            <a:avLst/>
          </a:prstGeom>
          <a:ln w="0">
            <a:noFill/>
          </a:ln>
        </p:spPr>
      </p:pic>
      <p:sp>
        <p:nvSpPr>
          <p:cNvPr id="13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ausgewogen</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ausgewogen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Beide Profile setzen ähnliche Prioritäten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Empfehlung: Gemeinsam sinnvolles und verantwortungsbewusstes Handeln abwägen.</a:t>
            </a:r>
            <a:endParaRPr b="0" lang="de-DE" sz="1400" spc="-1" strike="noStrike">
              <a:solidFill>
                <a:srgbClr val="000000"/>
              </a:solidFill>
              <a:latin typeface="Arial"/>
            </a:endParaRPr>
          </a:p>
        </p:txBody>
      </p:sp>
      <p:sp>
        <p:nvSpPr>
          <p:cNvPr id="137" name="Rechteck 1"/>
          <p:cNvSpPr/>
          <p:nvPr/>
        </p:nvSpPr>
        <p:spPr>
          <a:xfrm>
            <a:off x="360000" y="1219680"/>
            <a:ext cx="2408760" cy="2413080"/>
          </a:xfrm>
          <a:prstGeom prst="rect">
            <a:avLst/>
          </a:prstGeom>
          <a:solidFill>
            <a:schemeClr val="bg1"/>
          </a:solidFill>
          <a:ln w="76200">
            <a:solidFill>
              <a:srgbClr val="cccccc"/>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Empathie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Sich einfühlen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Emotionalität</a:t>
            </a:r>
            <a:endParaRPr b="0" lang="de-DE" sz="2000" spc="-1" strike="noStrike">
              <a:solidFill>
                <a:srgbClr val="000000"/>
              </a:solidFill>
              <a:latin typeface="Arial"/>
            </a:endParaRPr>
          </a:p>
        </p:txBody>
      </p:sp>
      <p:sp>
        <p:nvSpPr>
          <p:cNvPr id="138" name="Rechteck 2"/>
          <p:cNvSpPr/>
          <p:nvPr/>
        </p:nvSpPr>
        <p:spPr>
          <a:xfrm>
            <a:off x="7200000" y="1219680"/>
            <a:ext cx="2516760" cy="2413080"/>
          </a:xfrm>
          <a:prstGeom prst="rect">
            <a:avLst/>
          </a:prstGeom>
          <a:solidFill>
            <a:schemeClr val="bg1"/>
          </a:solidFill>
          <a:ln w="76200">
            <a:solidFill>
              <a:srgbClr val="00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Erkenntnis</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Wirklichkeit erkennen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Rationalität</a:t>
            </a:r>
            <a:endParaRPr b="0" lang="de-DE" sz="2000" spc="-1" strike="noStrike">
              <a:solidFill>
                <a:srgbClr val="000000"/>
              </a:solidFill>
              <a:latin typeface="Arial"/>
            </a:endParaRPr>
          </a:p>
        </p:txBody>
      </p:sp>
      <p:pic>
        <p:nvPicPr>
          <p:cNvPr id="139" name="{{black-white-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Textfeld 22"/>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Zukunft vs. Vergangenheit</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Erfahrungen aktiv nutzen</a:t>
            </a:r>
            <a:endParaRPr b="0" lang="de-DE" sz="3000" spc="-1" strike="noStrike">
              <a:solidFill>
                <a:srgbClr val="000000"/>
              </a:solidFill>
              <a:latin typeface="Arial"/>
            </a:endParaRPr>
          </a:p>
        </p:txBody>
      </p:sp>
      <p:pic>
        <p:nvPicPr>
          <p:cNvPr id="141" name="Grafik 5" descr=""/>
          <p:cNvPicPr/>
          <p:nvPr/>
        </p:nvPicPr>
        <p:blipFill>
          <a:blip r:embed="rId1"/>
          <a:stretch/>
        </p:blipFill>
        <p:spPr>
          <a:xfrm>
            <a:off x="305280" y="147240"/>
            <a:ext cx="615600" cy="403200"/>
          </a:xfrm>
          <a:prstGeom prst="rect">
            <a:avLst/>
          </a:prstGeom>
          <a:ln w="0">
            <a:noFill/>
          </a:ln>
        </p:spPr>
      </p:pic>
      <p:sp>
        <p:nvSpPr>
          <p:cNvPr id="142" name="Textfeld 23"/>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43" name="Textfeld 24"/>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F648EE9-0904-4B3A-9B80-ADF032593E6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44" name="Textfeld 25"/>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45" name="Picture 5" descr=""/>
          <p:cNvPicPr/>
          <p:nvPr/>
        </p:nvPicPr>
        <p:blipFill>
          <a:blip r:embed="rId2"/>
          <a:stretch/>
        </p:blipFill>
        <p:spPr>
          <a:xfrm>
            <a:off x="321480" y="5117400"/>
            <a:ext cx="435600" cy="435600"/>
          </a:xfrm>
          <a:prstGeom prst="rect">
            <a:avLst/>
          </a:prstGeom>
          <a:ln w="0">
            <a:noFill/>
          </a:ln>
        </p:spPr>
      </p:pic>
      <p:sp>
        <p:nvSpPr>
          <p:cNvPr id="14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ausgewogen</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ausgewogen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Beide Profile setzen ähnliche Prioritäten.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Empfehlung: Die Planungen auf der Basis der bisherigen Erfahrungen prüfen.</a:t>
            </a:r>
            <a:endParaRPr b="0" lang="de-DE" sz="1400" spc="-1" strike="noStrike">
              <a:solidFill>
                <a:srgbClr val="000000"/>
              </a:solidFill>
              <a:latin typeface="Arial"/>
            </a:endParaRPr>
          </a:p>
        </p:txBody>
      </p:sp>
      <p:sp>
        <p:nvSpPr>
          <p:cNvPr id="147" name="Rechteck 5"/>
          <p:cNvSpPr/>
          <p:nvPr/>
        </p:nvSpPr>
        <p:spPr>
          <a:xfrm>
            <a:off x="360000" y="1219680"/>
            <a:ext cx="2408760" cy="241308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Vergangenheit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Erfahrung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Kontinuität</a:t>
            </a:r>
            <a:endParaRPr b="0" lang="de-DE" sz="2000" spc="-1" strike="noStrike">
              <a:solidFill>
                <a:srgbClr val="000000"/>
              </a:solidFill>
              <a:latin typeface="Arial"/>
            </a:endParaRPr>
          </a:p>
        </p:txBody>
      </p:sp>
      <p:sp>
        <p:nvSpPr>
          <p:cNvPr id="148" name="Rechteck 6"/>
          <p:cNvSpPr/>
          <p:nvPr/>
        </p:nvSpPr>
        <p:spPr>
          <a:xfrm>
            <a:off x="7200000" y="1219680"/>
            <a:ext cx="2516760" cy="241308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Zukunft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Planung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Visionen</a:t>
            </a:r>
            <a:endParaRPr b="0" lang="de-DE" sz="2000" spc="-1" strike="noStrike">
              <a:solidFill>
                <a:srgbClr val="000000"/>
              </a:solidFill>
              <a:latin typeface="Arial"/>
            </a:endParaRPr>
          </a:p>
        </p:txBody>
      </p:sp>
      <p:pic>
        <p:nvPicPr>
          <p:cNvPr id="149" name="{{future-past-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Textfeld 27"/>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Fakten vs. Sinn</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sinnvolle Gestaltung</a:t>
            </a:r>
            <a:endParaRPr b="0" lang="de-DE" sz="3000" spc="-1" strike="noStrike">
              <a:solidFill>
                <a:srgbClr val="000000"/>
              </a:solidFill>
              <a:latin typeface="Arial"/>
            </a:endParaRPr>
          </a:p>
        </p:txBody>
      </p:sp>
      <p:pic>
        <p:nvPicPr>
          <p:cNvPr id="151" name="Grafik 6" descr=""/>
          <p:cNvPicPr/>
          <p:nvPr/>
        </p:nvPicPr>
        <p:blipFill>
          <a:blip r:embed="rId1"/>
          <a:stretch/>
        </p:blipFill>
        <p:spPr>
          <a:xfrm>
            <a:off x="305280" y="147240"/>
            <a:ext cx="615600" cy="403200"/>
          </a:xfrm>
          <a:prstGeom prst="rect">
            <a:avLst/>
          </a:prstGeom>
          <a:ln w="0">
            <a:noFill/>
          </a:ln>
        </p:spPr>
      </p:pic>
      <p:sp>
        <p:nvSpPr>
          <p:cNvPr id="152" name="Textfeld 28"/>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53" name="Textfeld 29"/>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3757969A-104A-4672-B165-ED9730420A8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54" name="Textfeld 30"/>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55" name="Picture 6" descr=""/>
          <p:cNvPicPr/>
          <p:nvPr/>
        </p:nvPicPr>
        <p:blipFill>
          <a:blip r:embed="rId2"/>
          <a:stretch/>
        </p:blipFill>
        <p:spPr>
          <a:xfrm>
            <a:off x="321480" y="5117400"/>
            <a:ext cx="435600" cy="435600"/>
          </a:xfrm>
          <a:prstGeom prst="rect">
            <a:avLst/>
          </a:prstGeom>
          <a:ln w="0">
            <a:noFill/>
          </a:ln>
        </p:spPr>
      </p:pic>
      <p:sp>
        <p:nvSpPr>
          <p:cNvPr id="15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ausgewogen</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ausgewogen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Beide Profile gehen von ähnlichen Zusammenhängen aus.</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Empfehlung: Sich auf der Basis von Fakten auf sinnvolle Ergebnisse verständigen.</a:t>
            </a:r>
            <a:endParaRPr b="0" lang="de-DE" sz="1400" spc="-1" strike="noStrike">
              <a:solidFill>
                <a:srgbClr val="000000"/>
              </a:solidFill>
              <a:latin typeface="Arial"/>
            </a:endParaRPr>
          </a:p>
        </p:txBody>
      </p:sp>
      <p:sp>
        <p:nvSpPr>
          <p:cNvPr id="157" name="Rechteck 9"/>
          <p:cNvSpPr/>
          <p:nvPr/>
        </p:nvSpPr>
        <p:spPr>
          <a:xfrm>
            <a:off x="360000" y="1219680"/>
            <a:ext cx="2408760" cy="241308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Fakten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Messbarkeit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Wie-Fragen</a:t>
            </a:r>
            <a:endParaRPr b="0" lang="de-DE" sz="2000" spc="-1" strike="noStrike">
              <a:solidFill>
                <a:srgbClr val="000000"/>
              </a:solidFill>
              <a:latin typeface="Arial"/>
            </a:endParaRPr>
          </a:p>
        </p:txBody>
      </p:sp>
      <p:sp>
        <p:nvSpPr>
          <p:cNvPr id="158" name="Rechteck 10"/>
          <p:cNvSpPr/>
          <p:nvPr/>
        </p:nvSpPr>
        <p:spPr>
          <a:xfrm>
            <a:off x="7200000" y="1219680"/>
            <a:ext cx="2516760" cy="241308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Sinn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Ideen + Kultur</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Wozu-Fragen</a:t>
            </a:r>
            <a:endParaRPr b="0" lang="de-DE" sz="2000" spc="-1" strike="noStrike">
              <a:solidFill>
                <a:srgbClr val="000000"/>
              </a:solidFill>
              <a:latin typeface="Arial"/>
            </a:endParaRPr>
          </a:p>
        </p:txBody>
      </p:sp>
      <p:pic>
        <p:nvPicPr>
          <p:cNvPr id="159" name="{{sense-facts-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Textfeld 32"/>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Wahrnehmung: Sensing vs. Intuition</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reflektierte Ideen</a:t>
            </a:r>
            <a:endParaRPr b="0" lang="de-DE" sz="3000" spc="-1" strike="noStrike">
              <a:solidFill>
                <a:srgbClr val="000000"/>
              </a:solidFill>
              <a:latin typeface="Arial"/>
            </a:endParaRPr>
          </a:p>
        </p:txBody>
      </p:sp>
      <p:pic>
        <p:nvPicPr>
          <p:cNvPr id="161" name="Grafik 7" descr=""/>
          <p:cNvPicPr/>
          <p:nvPr/>
        </p:nvPicPr>
        <p:blipFill>
          <a:blip r:embed="rId1"/>
          <a:stretch/>
        </p:blipFill>
        <p:spPr>
          <a:xfrm>
            <a:off x="305280" y="147240"/>
            <a:ext cx="615600" cy="403200"/>
          </a:xfrm>
          <a:prstGeom prst="rect">
            <a:avLst/>
          </a:prstGeom>
          <a:ln w="0">
            <a:noFill/>
          </a:ln>
        </p:spPr>
      </p:pic>
      <p:sp>
        <p:nvSpPr>
          <p:cNvPr id="162" name="Textfeld 33"/>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63" name="Textfeld 34"/>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47C2CBAE-C985-422B-BE26-290C3B179536}"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64" name="Textfeld 35"/>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65" name="Picture 7" descr=""/>
          <p:cNvPicPr/>
          <p:nvPr/>
        </p:nvPicPr>
        <p:blipFill>
          <a:blip r:embed="rId2"/>
          <a:stretch/>
        </p:blipFill>
        <p:spPr>
          <a:xfrm>
            <a:off x="321480" y="5117400"/>
            <a:ext cx="435600" cy="435600"/>
          </a:xfrm>
          <a:prstGeom prst="rect">
            <a:avLst/>
          </a:prstGeom>
          <a:ln w="0">
            <a:noFill/>
          </a:ln>
        </p:spPr>
      </p:pic>
      <p:sp>
        <p:nvSpPr>
          <p:cNvPr id="16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ausgewogen</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deutliche Fokussierung auf Details</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nutzt deutlich stärker die Intuition.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Synergie: Gemeinsam Ideen besprechen und analysieren (Brainstorming).</a:t>
            </a:r>
            <a:endParaRPr b="0" lang="de-DE" sz="1400" spc="-1" strike="noStrike">
              <a:solidFill>
                <a:srgbClr val="000000"/>
              </a:solidFill>
              <a:latin typeface="Arial"/>
            </a:endParaRPr>
          </a:p>
        </p:txBody>
      </p:sp>
      <p:sp>
        <p:nvSpPr>
          <p:cNvPr id="167" name="Rechteck 11"/>
          <p:cNvSpPr/>
          <p:nvPr/>
        </p:nvSpPr>
        <p:spPr>
          <a:xfrm>
            <a:off x="360000" y="1219680"/>
            <a:ext cx="2408760" cy="241308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Sensing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rationale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Detailwahrnehmung</a:t>
            </a:r>
            <a:endParaRPr b="0" lang="de-DE" sz="2000" spc="-1" strike="noStrike">
              <a:solidFill>
                <a:srgbClr val="000000"/>
              </a:solidFill>
              <a:latin typeface="Arial"/>
            </a:endParaRPr>
          </a:p>
        </p:txBody>
      </p:sp>
      <p:sp>
        <p:nvSpPr>
          <p:cNvPr id="168" name="Rechteck 12"/>
          <p:cNvSpPr/>
          <p:nvPr/>
        </p:nvSpPr>
        <p:spPr>
          <a:xfrm>
            <a:off x="7200000" y="1219680"/>
            <a:ext cx="2516760" cy="241308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Intuition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komplexe, ganzheitliche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Wahrnehmung</a:t>
            </a:r>
            <a:endParaRPr b="0" lang="de-DE" sz="2000" spc="-1" strike="noStrike">
              <a:solidFill>
                <a:srgbClr val="000000"/>
              </a:solidFill>
              <a:latin typeface="Arial"/>
            </a:endParaRPr>
          </a:p>
        </p:txBody>
      </p:sp>
      <p:pic>
        <p:nvPicPr>
          <p:cNvPr id="169" name="{{intuition-sensing-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Textfeld 37"/>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Entscheidung: Feeling vs. Thinking</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vernünftige Überlegungen</a:t>
            </a:r>
            <a:endParaRPr b="0" lang="de-DE" sz="3000" spc="-1" strike="noStrike">
              <a:solidFill>
                <a:srgbClr val="000000"/>
              </a:solidFill>
              <a:latin typeface="Arial"/>
            </a:endParaRPr>
          </a:p>
        </p:txBody>
      </p:sp>
      <p:pic>
        <p:nvPicPr>
          <p:cNvPr id="171" name="Grafik 8" descr=""/>
          <p:cNvPicPr/>
          <p:nvPr/>
        </p:nvPicPr>
        <p:blipFill>
          <a:blip r:embed="rId1"/>
          <a:stretch/>
        </p:blipFill>
        <p:spPr>
          <a:xfrm>
            <a:off x="305280" y="147240"/>
            <a:ext cx="615600" cy="403200"/>
          </a:xfrm>
          <a:prstGeom prst="rect">
            <a:avLst/>
          </a:prstGeom>
          <a:ln w="0">
            <a:noFill/>
          </a:ln>
        </p:spPr>
      </p:pic>
      <p:sp>
        <p:nvSpPr>
          <p:cNvPr id="172" name="Textfeld 38"/>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73" name="Textfeld 39"/>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AB758157-253B-4751-9A98-61E629169BD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74" name="Textfeld 40"/>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75" name="Picture 8" descr=""/>
          <p:cNvPicPr/>
          <p:nvPr/>
        </p:nvPicPr>
        <p:blipFill>
          <a:blip r:embed="rId2"/>
          <a:stretch/>
        </p:blipFill>
        <p:spPr>
          <a:xfrm>
            <a:off x="321480" y="5117400"/>
            <a:ext cx="435600" cy="435600"/>
          </a:xfrm>
          <a:prstGeom prst="rect">
            <a:avLst/>
          </a:prstGeom>
          <a:ln w="0">
            <a:noFill/>
          </a:ln>
        </p:spPr>
      </p:pic>
      <p:sp>
        <p:nvSpPr>
          <p:cNvPr id="17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ausgewogen</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will etwas mehr auf das Gefühl achten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nutzt etwas mehr den Verstand.</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Tipp: Vor wichtigen Entscheidungen die Ursachen für das Denken und Fühlen besprechen.</a:t>
            </a:r>
            <a:endParaRPr b="0" lang="de-DE" sz="1400" spc="-1" strike="noStrike">
              <a:solidFill>
                <a:srgbClr val="000000"/>
              </a:solidFill>
              <a:latin typeface="Arial"/>
            </a:endParaRPr>
          </a:p>
        </p:txBody>
      </p:sp>
      <p:sp>
        <p:nvSpPr>
          <p:cNvPr id="177" name="Rechteck 13"/>
          <p:cNvSpPr/>
          <p:nvPr/>
        </p:nvSpPr>
        <p:spPr>
          <a:xfrm>
            <a:off x="360000" y="1219680"/>
            <a:ext cx="2408760" cy="241308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Feeling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Entscheidungen mit gutem Gefühl</a:t>
            </a:r>
            <a:endParaRPr b="0" lang="de-DE" sz="2000" spc="-1" strike="noStrike">
              <a:solidFill>
                <a:srgbClr val="000000"/>
              </a:solidFill>
              <a:latin typeface="Arial"/>
            </a:endParaRPr>
          </a:p>
        </p:txBody>
      </p:sp>
      <p:sp>
        <p:nvSpPr>
          <p:cNvPr id="178" name="Rechteck 14"/>
          <p:cNvSpPr/>
          <p:nvPr/>
        </p:nvSpPr>
        <p:spPr>
          <a:xfrm>
            <a:off x="7200000" y="1219680"/>
            <a:ext cx="2516760" cy="2413080"/>
          </a:xfrm>
          <a:prstGeom prst="rect">
            <a:avLst/>
          </a:prstGeom>
          <a:solidFill>
            <a:schemeClr val="bg1"/>
          </a:solidFill>
          <a:ln w="76200">
            <a:solidFill>
              <a:srgbClr val="e6e905"/>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Thinking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Wohl durchdachte Entscheidungen</a:t>
            </a:r>
            <a:endParaRPr b="0" lang="de-DE" sz="2000" spc="-1" strike="noStrike">
              <a:solidFill>
                <a:srgbClr val="000000"/>
              </a:solidFill>
              <a:latin typeface="Arial"/>
            </a:endParaRPr>
          </a:p>
        </p:txBody>
      </p:sp>
      <p:pic>
        <p:nvPicPr>
          <p:cNvPr id="179" name="{{thinking-feeling-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Textfeld 43"/>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Handlungsantrieb: Impulsivität vs. Selbstkontrolle</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Selbstbewusstsein</a:t>
            </a:r>
            <a:endParaRPr b="0" lang="de-DE" sz="3000" spc="-1" strike="noStrike">
              <a:solidFill>
                <a:srgbClr val="000000"/>
              </a:solidFill>
              <a:latin typeface="Arial"/>
            </a:endParaRPr>
          </a:p>
        </p:txBody>
      </p:sp>
      <p:pic>
        <p:nvPicPr>
          <p:cNvPr id="181" name="Grafik 9" descr=""/>
          <p:cNvPicPr/>
          <p:nvPr/>
        </p:nvPicPr>
        <p:blipFill>
          <a:blip r:embed="rId1"/>
          <a:stretch/>
        </p:blipFill>
        <p:spPr>
          <a:xfrm>
            <a:off x="305280" y="147240"/>
            <a:ext cx="615600" cy="403200"/>
          </a:xfrm>
          <a:prstGeom prst="rect">
            <a:avLst/>
          </a:prstGeom>
          <a:ln w="0">
            <a:noFill/>
          </a:ln>
        </p:spPr>
      </p:pic>
      <p:sp>
        <p:nvSpPr>
          <p:cNvPr id="182" name="Textfeld 44"/>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83" name="Textfeld 45"/>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FA7D04F-0AFC-4588-BD3C-6B765089D6E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84" name="Textfeld 46"/>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85" name="Picture 9" descr=""/>
          <p:cNvPicPr/>
          <p:nvPr/>
        </p:nvPicPr>
        <p:blipFill>
          <a:blip r:embed="rId2"/>
          <a:stretch/>
        </p:blipFill>
        <p:spPr>
          <a:xfrm>
            <a:off x="321480" y="5117400"/>
            <a:ext cx="435600" cy="435600"/>
          </a:xfrm>
          <a:prstGeom prst="rect">
            <a:avLst/>
          </a:prstGeom>
          <a:ln w="0">
            <a:noFill/>
          </a:ln>
        </p:spPr>
      </p:pic>
      <p:sp>
        <p:nvSpPr>
          <p:cNvPr id="18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ausgewogen</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ausgewogen</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Beide Profile agieren ähnlich spontan.</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Empfehlung: Sich verständigen, in welchen Situationen spontan oder kontrolliert gehandelt werden soll.</a:t>
            </a:r>
            <a:endParaRPr b="0" lang="de-DE" sz="1400" spc="-1" strike="noStrike">
              <a:solidFill>
                <a:srgbClr val="000000"/>
              </a:solidFill>
              <a:latin typeface="Arial"/>
            </a:endParaRPr>
          </a:p>
        </p:txBody>
      </p:sp>
      <p:sp>
        <p:nvSpPr>
          <p:cNvPr id="187" name="Rechteck 15"/>
          <p:cNvSpPr/>
          <p:nvPr/>
        </p:nvSpPr>
        <p:spPr>
          <a:xfrm>
            <a:off x="360000" y="1219680"/>
            <a:ext cx="2408760" cy="2413080"/>
          </a:xfrm>
          <a:prstGeom prst="rect">
            <a:avLst/>
          </a:prstGeom>
          <a:solidFill>
            <a:schemeClr val="bg1"/>
          </a:solidFill>
          <a:ln w="76200">
            <a:solidFill>
              <a:srgbClr val="80808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Selbstkontrolle</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Langsames Denken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bedächtig, reflektiv</a:t>
            </a:r>
            <a:endParaRPr b="0" lang="de-DE" sz="2000" spc="-1" strike="noStrike">
              <a:solidFill>
                <a:srgbClr val="000000"/>
              </a:solidFill>
              <a:latin typeface="Arial"/>
            </a:endParaRPr>
          </a:p>
        </p:txBody>
      </p:sp>
      <p:sp>
        <p:nvSpPr>
          <p:cNvPr id="188" name="Rechteck 16"/>
          <p:cNvSpPr/>
          <p:nvPr/>
        </p:nvSpPr>
        <p:spPr>
          <a:xfrm>
            <a:off x="7200000" y="1219680"/>
            <a:ext cx="2516760" cy="2413080"/>
          </a:xfrm>
          <a:prstGeom prst="rect">
            <a:avLst/>
          </a:prstGeom>
          <a:solidFill>
            <a:schemeClr val="bg1"/>
          </a:solidFill>
          <a:ln w="76200">
            <a:solidFill>
              <a:srgbClr val="ff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Impulsivität</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Schnelles Denken</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spontan, authentisch</a:t>
            </a:r>
            <a:endParaRPr b="0" lang="de-DE" sz="2000" spc="-1" strike="noStrike">
              <a:solidFill>
                <a:srgbClr val="000000"/>
              </a:solidFill>
              <a:latin typeface="Arial"/>
            </a:endParaRPr>
          </a:p>
        </p:txBody>
      </p:sp>
      <p:pic>
        <p:nvPicPr>
          <p:cNvPr id="189" name="{{selfcontrol-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feld 48"/>
          <p:cNvSpPr/>
          <p:nvPr/>
        </p:nvSpPr>
        <p:spPr>
          <a:xfrm>
            <a:off x="1368360" y="-29160"/>
            <a:ext cx="842688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defTabSz="914400">
              <a:lnSpc>
                <a:spcPct val="100000"/>
              </a:lnSpc>
            </a:pPr>
            <a:r>
              <a:rPr b="1" lang="de-DE" sz="3000" spc="-1" strike="noStrike">
                <a:solidFill>
                  <a:schemeClr val="dk1"/>
                </a:solidFill>
                <a:latin typeface="Calibri"/>
                <a:ea typeface="DejaVu Sans"/>
              </a:rPr>
              <a:t>Handlungssteuerung: Prozess vs. Ergebnis</a:t>
            </a:r>
            <a:endParaRPr b="0" lang="de-DE" sz="3000" spc="-1" strike="noStrike">
              <a:solidFill>
                <a:srgbClr val="000000"/>
              </a:solidFill>
              <a:latin typeface="Arial"/>
            </a:endParaRPr>
          </a:p>
          <a:p>
            <a:pPr algn="r" defTabSz="914400">
              <a:lnSpc>
                <a:spcPct val="100000"/>
              </a:lnSpc>
            </a:pPr>
            <a:r>
              <a:rPr b="0" lang="de-DE" sz="3000" spc="-1" strike="noStrike">
                <a:solidFill>
                  <a:schemeClr val="dk1"/>
                </a:solidFill>
                <a:latin typeface="Calibri"/>
                <a:ea typeface="DejaVu Sans"/>
              </a:rPr>
              <a:t>Balance: angemessene Reaktionen</a:t>
            </a:r>
            <a:endParaRPr b="0" lang="de-DE" sz="3000" spc="-1" strike="noStrike">
              <a:solidFill>
                <a:srgbClr val="000000"/>
              </a:solidFill>
              <a:latin typeface="Arial"/>
            </a:endParaRPr>
          </a:p>
        </p:txBody>
      </p:sp>
      <p:pic>
        <p:nvPicPr>
          <p:cNvPr id="191" name="Grafik 10" descr=""/>
          <p:cNvPicPr/>
          <p:nvPr/>
        </p:nvPicPr>
        <p:blipFill>
          <a:blip r:embed="rId1"/>
          <a:stretch/>
        </p:blipFill>
        <p:spPr>
          <a:xfrm>
            <a:off x="305280" y="147240"/>
            <a:ext cx="615600" cy="403200"/>
          </a:xfrm>
          <a:prstGeom prst="rect">
            <a:avLst/>
          </a:prstGeom>
          <a:ln w="0">
            <a:noFill/>
          </a:ln>
        </p:spPr>
      </p:pic>
      <p:sp>
        <p:nvSpPr>
          <p:cNvPr id="192" name="Textfeld 49"/>
          <p:cNvSpPr/>
          <p:nvPr/>
        </p:nvSpPr>
        <p:spPr>
          <a:xfrm>
            <a:off x="2625120" y="5310360"/>
            <a:ext cx="4184640" cy="28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93" name="Textfeld 50"/>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42316DE9-C4D9-48BF-A541-9E8ACCCAAFC3}"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94" name="Textfeld 51"/>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pic>
        <p:nvPicPr>
          <p:cNvPr id="195" name="Picture 11" descr=""/>
          <p:cNvPicPr/>
          <p:nvPr/>
        </p:nvPicPr>
        <p:blipFill>
          <a:blip r:embed="rId2"/>
          <a:stretch/>
        </p:blipFill>
        <p:spPr>
          <a:xfrm>
            <a:off x="321480" y="5117400"/>
            <a:ext cx="435600" cy="435600"/>
          </a:xfrm>
          <a:prstGeom prst="rect">
            <a:avLst/>
          </a:prstGeom>
          <a:ln w="0">
            <a:noFill/>
          </a:ln>
        </p:spPr>
      </p:pic>
      <p:sp>
        <p:nvSpPr>
          <p:cNvPr id="196" name=""/>
          <p:cNvSpPr/>
          <p:nvPr/>
        </p:nvSpPr>
        <p:spPr>
          <a:xfrm>
            <a:off x="276120" y="3875400"/>
            <a:ext cx="9349560" cy="1161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Anna Berger: etwas mehr zielorientiert</a:t>
            </a:r>
            <a:endParaRPr b="0" lang="de-DE" sz="1400" spc="-1" strike="noStrike">
              <a:solidFill>
                <a:srgbClr val="000000"/>
              </a:solidFill>
              <a:latin typeface="Arial"/>
            </a:endParaRPr>
          </a:p>
          <a:p>
            <a:pPr>
              <a:lnSpc>
                <a:spcPct val="100000"/>
              </a:lnSpc>
            </a:pPr>
            <a:r>
              <a:rPr b="0" lang="de-DE" sz="1400" spc="-1" strike="noStrike">
                <a:solidFill>
                  <a:srgbClr val="ff0000"/>
                </a:solidFill>
                <a:latin typeface="Calibri"/>
                <a:ea typeface="Calibri"/>
              </a:rPr>
              <a:t>Ben Keller: deutlich stärkerer Fokus auf den Prozess</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Anna Berger fokussiert viel stärker die angestrebten Ergebnisse.</a:t>
            </a: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Synergie: Für ein kluges Handeln über die Prozesse und deren voraussichtliche Folgen sprechen.</a:t>
            </a:r>
            <a:endParaRPr b="0" lang="de-DE" sz="1400" spc="-1" strike="noStrike">
              <a:solidFill>
                <a:srgbClr val="000000"/>
              </a:solidFill>
              <a:latin typeface="Arial"/>
            </a:endParaRPr>
          </a:p>
        </p:txBody>
      </p:sp>
      <p:sp>
        <p:nvSpPr>
          <p:cNvPr id="197" name="Rechteck 17"/>
          <p:cNvSpPr/>
          <p:nvPr/>
        </p:nvSpPr>
        <p:spPr>
          <a:xfrm>
            <a:off x="360000" y="1219680"/>
            <a:ext cx="2408760" cy="2413080"/>
          </a:xfrm>
          <a:prstGeom prst="rect">
            <a:avLst/>
          </a:prstGeom>
          <a:solidFill>
            <a:schemeClr val="bg1"/>
          </a:solidFill>
          <a:ln w="76200">
            <a:solidFill>
              <a:srgbClr val="158466"/>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Prozess</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Situations-wahrnehmung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Soll-Ist-Abweichungen</a:t>
            </a:r>
            <a:endParaRPr b="0" lang="de-DE" sz="2000" spc="-1" strike="noStrike">
              <a:solidFill>
                <a:srgbClr val="000000"/>
              </a:solidFill>
              <a:latin typeface="Arial"/>
            </a:endParaRPr>
          </a:p>
        </p:txBody>
      </p:sp>
      <p:sp>
        <p:nvSpPr>
          <p:cNvPr id="198" name="Rechteck 18"/>
          <p:cNvSpPr/>
          <p:nvPr/>
        </p:nvSpPr>
        <p:spPr>
          <a:xfrm>
            <a:off x="7200000" y="1219680"/>
            <a:ext cx="2516760" cy="2413080"/>
          </a:xfrm>
          <a:prstGeom prst="rect">
            <a:avLst/>
          </a:prstGeom>
          <a:solidFill>
            <a:schemeClr val="bg1"/>
          </a:solidFill>
          <a:ln w="76200">
            <a:solidFill>
              <a:srgbClr val="ff0000"/>
            </a:solidFill>
          </a:ln>
          <a:effectLst>
            <a:softEdge rad="38160"/>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14400">
              <a:lnSpc>
                <a:spcPct val="150000"/>
              </a:lnSpc>
            </a:pPr>
            <a:r>
              <a:rPr b="1" lang="de-DE" sz="2000" spc="-1" strike="noStrike">
                <a:solidFill>
                  <a:schemeClr val="dk1"/>
                </a:solidFill>
                <a:latin typeface="Calibri"/>
                <a:ea typeface="DejaVu Sans"/>
              </a:rPr>
              <a:t>Ergebnis</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Zielfokussierung</a:t>
            </a:r>
            <a:endParaRPr b="0" lang="de-DE" sz="2000" spc="-1" strike="noStrike">
              <a:solidFill>
                <a:srgbClr val="000000"/>
              </a:solidFill>
              <a:latin typeface="Arial"/>
            </a:endParaRPr>
          </a:p>
          <a:p>
            <a:pPr algn="ctr" defTabSz="914400">
              <a:lnSpc>
                <a:spcPct val="150000"/>
              </a:lnSpc>
            </a:pPr>
            <a:r>
              <a:rPr b="1" lang="de-DE" sz="2000" spc="-1" strike="noStrike">
                <a:solidFill>
                  <a:schemeClr val="dk1"/>
                </a:solidFill>
                <a:latin typeface="Calibri"/>
                <a:ea typeface="DejaVu Sans"/>
              </a:rPr>
              <a:t>Chancen-wahrnehmung</a:t>
            </a:r>
            <a:endParaRPr b="0" lang="de-DE" sz="2000" spc="-1" strike="noStrike">
              <a:solidFill>
                <a:srgbClr val="000000"/>
              </a:solidFill>
              <a:latin typeface="Arial"/>
            </a:endParaRPr>
          </a:p>
        </p:txBody>
      </p:sp>
      <p:pic>
        <p:nvPicPr>
          <p:cNvPr id="199" name="{{result-process-chart}}" descr=""/>
          <p:cNvPicPr/>
          <p:nvPr/>
        </p:nvPicPr>
        <p:blipFill>
          <a:blip r:embed="rId3"/>
          <a:stretch/>
        </p:blipFill>
        <p:spPr>
          <a:xfrm>
            <a:off x="2880000" y="1167840"/>
            <a:ext cx="4171680" cy="257004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Textfeld 7"/>
          <p:cNvSpPr/>
          <p:nvPr/>
        </p:nvSpPr>
        <p:spPr>
          <a:xfrm>
            <a:off x="209880" y="702000"/>
            <a:ext cx="943488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Für weitere Informationen wenden Sie sich bitte an:</a:t>
            </a:r>
            <a:endParaRPr b="0" lang="de-DE" sz="1200" spc="-1" strike="noStrike">
              <a:solidFill>
                <a:srgbClr val="000000"/>
              </a:solidFill>
              <a:latin typeface="Arial"/>
            </a:endParaRPr>
          </a:p>
        </p:txBody>
      </p:sp>
      <p:sp>
        <p:nvSpPr>
          <p:cNvPr id="201" name="Textfeld 8"/>
          <p:cNvSpPr/>
          <p:nvPr/>
        </p:nvSpPr>
        <p:spPr>
          <a:xfrm>
            <a:off x="419760" y="938160"/>
            <a:ext cx="316944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Hamster Handels GmbH</a:t>
            </a:r>
            <a:endParaRPr b="0" lang="de-DE" sz="1200" spc="-1" strike="noStrike">
              <a:solidFill>
                <a:srgbClr val="000000"/>
              </a:solidFill>
              <a:latin typeface="Arial"/>
            </a:endParaRPr>
          </a:p>
        </p:txBody>
      </p:sp>
      <p:pic>
        <p:nvPicPr>
          <p:cNvPr id="202" name="Picture 4" descr=""/>
          <p:cNvPicPr/>
          <p:nvPr/>
        </p:nvPicPr>
        <p:blipFill>
          <a:blip r:embed="rId1"/>
          <a:stretch/>
        </p:blipFill>
        <p:spPr>
          <a:xfrm>
            <a:off x="3803400" y="3852000"/>
            <a:ext cx="3410640" cy="925920"/>
          </a:xfrm>
          <a:prstGeom prst="rect">
            <a:avLst/>
          </a:prstGeom>
          <a:ln w="0">
            <a:noFill/>
          </a:ln>
        </p:spPr>
      </p:pic>
      <p:sp>
        <p:nvSpPr>
          <p:cNvPr id="203" name="Textfeld 42"/>
          <p:cNvSpPr/>
          <p:nvPr/>
        </p:nvSpPr>
        <p:spPr>
          <a:xfrm>
            <a:off x="1440360" y="-29160"/>
            <a:ext cx="842688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sense.AI.tion</a:t>
            </a:r>
            <a:endParaRPr b="0" lang="de-DE" sz="3000" spc="-1" strike="noStrike">
              <a:solidFill>
                <a:srgbClr val="000000"/>
              </a:solidFill>
              <a:latin typeface="Arial"/>
            </a:endParaRPr>
          </a:p>
        </p:txBody>
      </p:sp>
      <p:pic>
        <p:nvPicPr>
          <p:cNvPr id="204" name="Grafik 11" descr=""/>
          <p:cNvPicPr/>
          <p:nvPr/>
        </p:nvPicPr>
        <p:blipFill>
          <a:blip r:embed="rId2"/>
          <a:stretch/>
        </p:blipFill>
        <p:spPr>
          <a:xfrm>
            <a:off x="305280" y="147240"/>
            <a:ext cx="615600" cy="403200"/>
          </a:xfrm>
          <a:prstGeom prst="rect">
            <a:avLst/>
          </a:prstGeom>
          <a:ln w="0">
            <a:noFill/>
          </a:ln>
        </p:spPr>
      </p:pic>
      <p:sp>
        <p:nvSpPr>
          <p:cNvPr id="205" name="Textfeld 64"/>
          <p:cNvSpPr/>
          <p:nvPr/>
        </p:nvSpPr>
        <p:spPr>
          <a:xfrm>
            <a:off x="8399880" y="5310360"/>
            <a:ext cx="145476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996AD0DF-4E34-4FA6-9A87-3EB26388DB22}"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pic>
        <p:nvPicPr>
          <p:cNvPr id="206" name="Picture 10" descr=""/>
          <p:cNvPicPr/>
          <p:nvPr/>
        </p:nvPicPr>
        <p:blipFill>
          <a:blip r:embed="rId3"/>
          <a:stretch/>
        </p:blipFill>
        <p:spPr>
          <a:xfrm>
            <a:off x="321480" y="5117400"/>
            <a:ext cx="435600" cy="435600"/>
          </a:xfrm>
          <a:prstGeom prst="rect">
            <a:avLst/>
          </a:prstGeom>
          <a:ln w="0">
            <a:noFill/>
          </a:ln>
        </p:spPr>
      </p:pic>
      <p:sp>
        <p:nvSpPr>
          <p:cNvPr id="207" name="Textfeld 15"/>
          <p:cNvSpPr/>
          <p:nvPr/>
        </p:nvSpPr>
        <p:spPr>
          <a:xfrm>
            <a:off x="7589520" y="3654000"/>
            <a:ext cx="21420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Generiert mit </a:t>
            </a:r>
            <a:r>
              <a:rPr b="1" i="1" lang="de-DE" sz="1200" spc="-1" strike="noStrike">
                <a:solidFill>
                  <a:srgbClr val="000000"/>
                </a:solidFill>
                <a:latin typeface="Calibri"/>
                <a:ea typeface="DejaVu Sans"/>
              </a:rPr>
              <a:t>MatchLytics</a:t>
            </a:r>
            <a:r>
              <a:rPr b="1" lang="de-DE" sz="1200" spc="-1" strike="noStrike">
                <a:solidFill>
                  <a:srgbClr val="000000"/>
                </a:solidFill>
                <a:latin typeface="Calibri"/>
                <a:ea typeface="DejaVu Sans"/>
              </a:rPr>
              <a:t> von:</a:t>
            </a:r>
            <a:endParaRPr b="0" lang="de-DE" sz="1200" spc="-1" strike="noStrike">
              <a:solidFill>
                <a:srgbClr val="000000"/>
              </a:solidFill>
              <a:latin typeface="Arial"/>
            </a:endParaRPr>
          </a:p>
        </p:txBody>
      </p:sp>
      <p:sp>
        <p:nvSpPr>
          <p:cNvPr id="208" name="Textfeld 17"/>
          <p:cNvSpPr/>
          <p:nvPr/>
        </p:nvSpPr>
        <p:spPr>
          <a:xfrm>
            <a:off x="7637400" y="3890160"/>
            <a:ext cx="214200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sense.AI.tion GmbH</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Schmiedestraße 2a</a:t>
            </a:r>
            <a:br>
              <a:rPr sz="1800"/>
            </a:br>
            <a:r>
              <a:rPr b="0" lang="de-DE" sz="1200" spc="-1" strike="noStrike">
                <a:solidFill>
                  <a:srgbClr val="000000"/>
                </a:solidFill>
                <a:latin typeface="Calibri"/>
                <a:ea typeface="DejaVu Sans"/>
              </a:rPr>
              <a:t>15745 Wildau</a:t>
            </a:r>
            <a:br>
              <a:rPr sz="1800"/>
            </a:br>
            <a:r>
              <a:rPr b="0" lang="de-DE" sz="1200" spc="-1" strike="noStrike">
                <a:solidFill>
                  <a:srgbClr val="000000"/>
                </a:solidFill>
                <a:latin typeface="Calibri"/>
                <a:ea typeface="DejaVu Sans"/>
              </a:rPr>
              <a:t>Deutschland</a:t>
            </a:r>
            <a:endParaRPr b="0" lang="de-DE" sz="1200" spc="-1" strike="noStrike">
              <a:solidFill>
                <a:srgbClr val="000000"/>
              </a:solidFill>
              <a:latin typeface="Arial"/>
            </a:endParaRPr>
          </a:p>
        </p:txBody>
      </p:sp>
      <p:sp>
        <p:nvSpPr>
          <p:cNvPr id="209" name="Textfeld 19"/>
          <p:cNvSpPr/>
          <p:nvPr/>
        </p:nvSpPr>
        <p:spPr>
          <a:xfrm>
            <a:off x="7637400" y="4756320"/>
            <a:ext cx="21420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https://senseaition.com/</a:t>
            </a:r>
            <a:endParaRPr b="0" lang="de-DE" sz="1200" spc="-1" strike="noStrike">
              <a:solidFill>
                <a:srgbClr val="000000"/>
              </a:solidFill>
              <a:latin typeface="Arial"/>
            </a:endParaRPr>
          </a:p>
        </p:txBody>
      </p:sp>
      <p:pic>
        <p:nvPicPr>
          <p:cNvPr id="210" name="{{customerimage}}" descr=""/>
          <p:cNvPicPr/>
          <p:nvPr/>
        </p:nvPicPr>
        <p:blipFill>
          <a:blip r:embed="rId4"/>
          <a:stretch/>
        </p:blipFill>
        <p:spPr>
          <a:xfrm>
            <a:off x="343800" y="1404000"/>
            <a:ext cx="941400" cy="941400"/>
          </a:xfrm>
          <a:prstGeom prst="rect">
            <a:avLst/>
          </a:prstGeom>
          <a:ln w="0">
            <a:noFill/>
          </a:ln>
        </p:spPr>
      </p:pic>
      <p:sp>
        <p:nvSpPr>
          <p:cNvPr id="211" name="Textfeld 4"/>
          <p:cNvSpPr/>
          <p:nvPr/>
        </p:nvSpPr>
        <p:spPr>
          <a:xfrm>
            <a:off x="888120" y="5292000"/>
            <a:ext cx="864864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Anna Berger | Ben Keller</a:t>
            </a:r>
            <a:endParaRPr b="0" lang="de-DE" sz="16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1466</TotalTime>
  <Application>LibreOffice/24.2.7.2$Linux_X86_64 LibreOffice_project/420$Build-2</Application>
  <AppVersion>15.0000</AppVersion>
  <Company>Company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2024-04-16T09:03:41Z</dcterms:created>
  <dc:creator/>
  <dc:description/>
  <dc:language>de-DE</dc:language>
  <cp:lastModifiedBy>Matthias Boldt</cp:lastModifiedBy>
  <cp:lastPrinted>2025-03-04T08:25:11Z</cp:lastPrinted>
  <dcterms:modified xsi:type="dcterms:W3CDTF">2025-03-04T10:00:26Z</dcterms:modified>
  <cp:revision>184</cp:revision>
  <dc:subject/>
  <dc:title>Slide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