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2.xml.rels" ContentType="application/vnd.openxmlformats-package.relationships+xml"/>
  <Override PartName="/ppt/slideMasters/_rels/slideMaster6.xml.rels" ContentType="application/vnd.openxmlformats-package.relationships+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3.png" ContentType="image/png"/>
  <Override PartName="/ppt/media/image4.png" ContentType="image/png"/>
  <Override PartName="/ppt/media/image9.png" ContentType="image/png"/>
  <Override PartName="/ppt/media/image14.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6.png" ContentType="image/png"/>
  <Override PartName="/ppt/media/image7.png" ContentType="image/png"/>
  <Override PartName="/ppt/media/image11.png" ContentType="image/png"/>
  <Override PartName="/ppt/media/image2.png" ContentType="image/png"/>
  <Override PartName="/ppt/media/image17.png" ContentType="image/png"/>
  <Override PartName="/ppt/media/image8.png" ContentType="image/png"/>
  <Override PartName="/ppt/media/image12.png" ContentType="image/png"/>
  <Override PartName="/ppt/media/image3.png" ContentType="image/png"/>
  <Override PartName="/ppt/slides/_rels/slide11.xml.rels" ContentType="application/vnd.openxmlformats-package.relationships+xml"/>
  <Override PartName="/ppt/slides/_rels/slide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notesSlides/notesSlide14.xml" ContentType="application/vnd.openxmlformats-officedocument.presentationml.notesSlide+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14.xml.rels" ContentType="application/vnd.openxmlformats-package.relationships+xml"/>
  <Override PartName="/ppt/notesSlides/_rels/notesSlide13.xml.rels" ContentType="application/vnd.openxmlformats-package.relationships+xml"/>
  <Override PartName="/ppt/notesSlides/_rels/notesSlide9.xml.rels" ContentType="application/vnd.openxmlformats-package.relationships+xml"/>
  <Override PartName="/ppt/notesSlides/_rels/notesSlide8.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16.xml.rels" ContentType="application/vnd.openxmlformats-package.relationships+xml"/>
  <Override PartName="/ppt/notesSlides/_rels/notesSlide3.xml.rels" ContentType="application/vnd.openxmlformats-package.relationships+xml"/>
  <Override PartName="/ppt/notesSlides/_rels/notesSlide10.xml.rels" ContentType="application/vnd.openxmlformats-package.relationships+xml"/>
  <Override PartName="/ppt/notesSlides/_rels/notesSlide4.xml.rels" ContentType="application/vnd.openxmlformats-package.relationships+xml"/>
  <Override PartName="/ppt/notesSlides/_rels/notesSlide11.xml.rels" ContentType="application/vnd.openxmlformats-package.relationships+xml"/>
  <Override PartName="/ppt/notesSlides/_rels/notesSlide5.xml.rels" ContentType="application/vnd.openxmlformats-package.relationships+xml"/>
  <Override PartName="/ppt/notesSlides/_rels/notesSlide12.xml.rels" ContentType="application/vnd.openxmlformats-package.relationships+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Lst>
  <p:sldSz cx="10080625" cy="5670550"/>
  <p:notesSz cx="10080625" cy="56705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30" Type="http://schemas.openxmlformats.org/officeDocument/2006/relationships/slide" Target="slides/slide16.xml"/><Relationship Id="rId31"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Folie mittels Klicken verschieben</a:t>
            </a:r>
            <a:endParaRPr b="0" lang="de-DE" sz="4400" spc="-1" strike="noStrike">
              <a:solidFill>
                <a:srgbClr val="000000"/>
              </a:solidFill>
              <a:latin typeface="Arial"/>
            </a:endParaRPr>
          </a:p>
        </p:txBody>
      </p:sp>
      <p:sp>
        <p:nvSpPr>
          <p:cNvPr id="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Format der Notizen mittels Klicken bearbeiten</a:t>
            </a:r>
            <a:endParaRPr b="0" lang="de-DE" sz="2000" spc="-1" strike="noStrike">
              <a:solidFill>
                <a:srgbClr val="000000"/>
              </a:solidFill>
              <a:latin typeface="Arial"/>
            </a:endParaRPr>
          </a:p>
        </p:txBody>
      </p:sp>
      <p:sp>
        <p:nvSpPr>
          <p:cNvPr id="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&lt;Kopfzeile&gt;</a:t>
            </a:r>
            <a:endParaRPr b="0" lang="de-DE" sz="1400" spc="-1" strike="noStrike">
              <a:solidFill>
                <a:srgbClr val="000000"/>
              </a:solidFill>
              <a:latin typeface="Times New Roman"/>
            </a:endParaRPr>
          </a:p>
        </p:txBody>
      </p:sp>
      <p:sp>
        <p:nvSpPr>
          <p:cNvPr id="97"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98"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&lt;Fußzeile&gt;</a:t>
            </a:r>
            <a:endParaRPr b="0" lang="de-DE" sz="1400" spc="-1" strike="noStrike">
              <a:solidFill>
                <a:srgbClr val="000000"/>
              </a:solidFill>
              <a:latin typeface="Times New Roman"/>
            </a:endParaRPr>
          </a:p>
        </p:txBody>
      </p:sp>
      <p:sp>
        <p:nvSpPr>
          <p:cNvPr id="99"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C797D6B3-A3AE-470E-AAAE-F57DFD1298B5}" type="slidenum">
              <a:rPr b="0" lang="de-DE" sz="1400" spc="-1" strike="noStrike">
                <a:solidFill>
                  <a:srgbClr val="000000"/>
                </a:solidFill>
                <a:latin typeface="Times New Roman"/>
              </a:rPr>
              <a:t>&lt;Foliennummer&gt;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body"/>
          </p:nvPr>
        </p:nvSpPr>
        <p:spPr>
          <a:xfrm>
            <a:off x="685800" y="720000"/>
            <a:ext cx="8665560" cy="431136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Die Tabelle zeigt die unterschiedlichen Stärken, die jeder aufgrund seiner Persönlichkeit ins Team einbringt.</a:t>
            </a:r>
            <a:endParaRPr b="0" lang="de-DE" sz="20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feld 94"/>
          <p:cNvSpPr/>
          <p:nvPr/>
        </p:nvSpPr>
        <p:spPr>
          <a:xfrm>
            <a:off x="900000" y="720000"/>
            <a:ext cx="838908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800" spc="-1" strike="noStrike">
                <a:solidFill>
                  <a:srgbClr val="000000"/>
                </a:solidFill>
                <a:latin typeface="Arial"/>
                <a:ea typeface="MS Mincho"/>
              </a:rPr>
              <a:t>Gelb = Zugehörigkeit (Integration):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ea typeface="MS Mincho"/>
              </a:rPr>
              <a:t>Sich anpassen und integrieren. Zur Familie, zum Freundeskreis, zur Clique oder zur Firma dazugehören und sich an der Gemeinschaft orientieren. Die „gelbe“ Seite bringt sich ein, sie macht mit und integriert sich – denn kein Mensch kann von Kind auf an alleine leben. Motivation zur Kontaktaufnahme und –pflege mit den typischen Ausprägungen: lebhaft und kommunikativ.</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de-DE" sz="1800" spc="-1" strike="noStrike">
                <a:solidFill>
                  <a:srgbClr val="000000"/>
                </a:solidFill>
                <a:latin typeface="Arial"/>
                <a:ea typeface="MS Mincho"/>
              </a:rPr>
              <a:t>Grün = Sicherheit: </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r>
              <a:rPr b="0" lang="de-DE" sz="1800" spc="-1" strike="noStrike">
                <a:solidFill>
                  <a:srgbClr val="000000"/>
                </a:solidFill>
                <a:latin typeface="Arial"/>
                <a:ea typeface="MS Mincho"/>
              </a:rPr>
              <a:t>Die Gesundheit und das Leben erhalten. Risiken vermeiden, das Erreichte verteidigen, das Geschehen und sich selbst kontrollieren. Sich bei Bedarf in die sichere Höhle zurückziehen. Die "grüne" Seite will die körperliche und mentale Existenz dauerhaft sichern. Motivation zur Bewahrung mit den typischen Ausprägungen: aufmerksam und zuverlässig.</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de-DE" sz="1800" spc="-1" strike="noStrike">
                <a:solidFill>
                  <a:srgbClr val="000000"/>
                </a:solidFill>
                <a:latin typeface="Arial"/>
                <a:ea typeface="Times New Roman"/>
              </a:rPr>
              <a:t>Blau = Anerkennung (Individualität):  </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r>
              <a:rPr b="0" lang="de-DE" sz="1800" spc="-1" strike="noStrike">
                <a:solidFill>
                  <a:srgbClr val="000000"/>
                </a:solidFill>
                <a:latin typeface="Arial"/>
                <a:ea typeface="Times New Roman"/>
              </a:rPr>
              <a:t>Als Individuum positiv wahrgenommen werden. Fehler vermeiden. Sich selbst treu sein, authentisch bleiben. Der "blaue" Motivationsanteil will als eigenständiger Mensch gewürdigt werden und nicht uniformiert in der Menge untergehen. Motivation zur Optimierung mit den typischen Ausprägungen: gewissenhaft und kritisch.</a:t>
            </a:r>
            <a:endParaRPr b="0" lang="de-DE" sz="18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800" spc="-1" strike="noStrike">
                <a:solidFill>
                  <a:srgbClr val="000000"/>
                </a:solidFill>
                <a:latin typeface="Arial"/>
                <a:ea typeface="MS Mincho"/>
              </a:rPr>
              <a:t>Weiß = Empathie: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ea typeface="MS Mincho"/>
              </a:rPr>
              <a:t>Ein untrügliches Gefühl von sich und der Welt haben. Die innere und äußere Komplexität in ihren Ursachen, Wechselwirkungen und Bedeutungen nachempfinden und vorahnen zu können. Die „weiße“ Seite drängt nach einem harmonischen, angemessenen Verhalten. Motivation zur ganzheitlichen Wahrnehmung mit den t</a:t>
            </a:r>
            <a:r>
              <a:rPr b="0" lang="de-DE" sz="1800" spc="-1" strike="noStrike">
                <a:solidFill>
                  <a:srgbClr val="000000"/>
                </a:solidFill>
                <a:latin typeface="Arial"/>
                <a:ea typeface="Times New Roman"/>
              </a:rPr>
              <a:t>ypischen Ausprägungen:</a:t>
            </a:r>
            <a:r>
              <a:rPr b="0" lang="de-DE" sz="1800" spc="-1" strike="noStrike">
                <a:solidFill>
                  <a:srgbClr val="000000"/>
                </a:solidFill>
                <a:latin typeface="Arial"/>
                <a:ea typeface="MS Mincho"/>
              </a:rPr>
              <a:t> Intuition und Imagination.</a:t>
            </a:r>
            <a:endParaRPr b="0" lang="de-DE" sz="1800" spc="-1" strike="noStrike">
              <a:solidFill>
                <a:srgbClr val="000000"/>
              </a:solidFill>
              <a:latin typeface="Arial"/>
            </a:endParaRPr>
          </a:p>
          <a:p>
            <a:pPr marL="216000" indent="-216000">
              <a:lnSpc>
                <a:spcPct val="100000"/>
              </a:lnSpc>
              <a:tabLst>
                <a:tab algn="l" pos="0"/>
              </a:tabLst>
            </a:pPr>
            <a:endParaRPr b="0" lang="de-DE" sz="1800" spc="-1" strike="noStrike">
              <a:solidFill>
                <a:srgbClr val="000000"/>
              </a:solidFill>
              <a:latin typeface="Arial"/>
            </a:endParaRPr>
          </a:p>
          <a:p>
            <a:pPr marL="216000" indent="-216000">
              <a:lnSpc>
                <a:spcPct val="100000"/>
              </a:lnSpc>
              <a:tabLst>
                <a:tab algn="l" pos="0"/>
              </a:tabLst>
            </a:pPr>
            <a:endParaRPr b="0" lang="de-DE" sz="18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de-DE" sz="1800" spc="-1" strike="noStrike">
                <a:solidFill>
                  <a:srgbClr val="000000"/>
                </a:solidFill>
                <a:latin typeface="Arial"/>
                <a:ea typeface="Times New Roman"/>
              </a:rPr>
              <a:t>Schwarz = Erkenntnis: </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r>
              <a:rPr b="0" lang="de-DE" sz="1800" spc="-1" strike="noStrike">
                <a:solidFill>
                  <a:srgbClr val="000000"/>
                </a:solidFill>
                <a:latin typeface="Arial"/>
                <a:ea typeface="Times New Roman"/>
              </a:rPr>
              <a:t>Die Strukturen und Zusammenhänge erkennen, um die Realität der Welt zu verstehen. Wissen zu schaffen, dabei den Verstand zu nutzen, um weiter eindringen oder aus anderer Perspektive betrachten zu können. Der „schwarze“ Anteil strebt nach korrekten Entscheidungen. Motivation zum Lernen mit den typischen Ausprägungen: rationales Wahrnehmen und Denken.</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Oben-rechts = Motivation</a:t>
            </a:r>
            <a:r>
              <a:rPr b="0" lang="de-DE" sz="1800" spc="-1" strike="noStrike">
                <a:solidFill>
                  <a:srgbClr val="000000"/>
                </a:solidFill>
                <a:latin typeface="Times New Roman"/>
                <a:ea typeface="Calibri"/>
              </a:rPr>
              <a:t>: Sich gemeinsam mit dem Team durchsetzen. Diese Menschen fühlen sich gut, wenn sie andere in ihrer Umgebung positiv beeinflussen können: Wir wollen gemeinsam etwas erreichen.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Unten-rechts = Beratung</a:t>
            </a:r>
            <a:r>
              <a:rPr b="0" lang="de-DE" sz="1800" spc="-1" strike="noStrike">
                <a:solidFill>
                  <a:srgbClr val="000000"/>
                </a:solidFill>
                <a:latin typeface="Times New Roman"/>
                <a:ea typeface="Calibri"/>
              </a:rPr>
              <a:t>: Zugehörigkeit und Sicherheit sind für Teammitglieder in diesem Quadranten wichtig. Sie mögen Aufgaben, mit denen sie anderen Menschen helfen können. Sie sind typische Dienstleister.</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Unten-links = Spezialisierung</a:t>
            </a:r>
            <a:r>
              <a:rPr b="0" lang="de-DE" sz="1800" spc="-1" strike="noStrike">
                <a:solidFill>
                  <a:srgbClr val="000000"/>
                </a:solidFill>
                <a:latin typeface="Times New Roman"/>
                <a:ea typeface="Calibri"/>
              </a:rPr>
              <a:t>: Sicherheit und Anerkennung motivieren Persönlichkeiten in diesem Feld. Sie überzeugen durch ihr Qualitätsbewusstsein und ihre Ordnungsliebe. Sie sind die zuverlässigen Spezialisten im Team.</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Oben-links = Entwicklung</a:t>
            </a:r>
            <a:r>
              <a:rPr b="0" lang="de-DE" sz="1800" spc="-1" strike="noStrike">
                <a:solidFill>
                  <a:srgbClr val="000000"/>
                </a:solidFill>
                <a:latin typeface="Times New Roman"/>
                <a:ea typeface="Calibri"/>
              </a:rPr>
              <a:t>: Für besondere Leistungen finden wir Anerkennung und können uns als Team mit innovativen Ideen durchsetzen. Hier finden wir Forscher, Entdecker und Abenteurer.</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Mitte = Management:</a:t>
            </a:r>
            <a:r>
              <a:rPr b="0" lang="de-DE" sz="1800" spc="-1" strike="noStrike">
                <a:solidFill>
                  <a:srgbClr val="000000"/>
                </a:solidFill>
                <a:latin typeface="Times New Roman"/>
                <a:ea typeface="Calibri"/>
              </a:rPr>
              <a:t> Alle Profile in der Mitte werden vom Wunsch nach Ausgeglichenheit beeinflusst. Sie streben nach einem Handeln und nach Entscheidungen, die allen Bedürfnisse gerecht werden. </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Oben-rechts = attraktives Zukunftsbild:</a:t>
            </a:r>
            <a:r>
              <a:rPr b="0" lang="de-DE" sz="1800" spc="-1" strike="noStrike">
                <a:solidFill>
                  <a:srgbClr val="000000"/>
                </a:solidFill>
                <a:latin typeface="Times New Roman"/>
                <a:ea typeface="Calibri"/>
              </a:rPr>
              <a:t> In diesem Quadranten fühlen wir uns in das ein, was die Zukunft bringen könnte. Wir wollen eine positive Zukunft gestalten.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Unten-rechts = positive Erfahrungen</a:t>
            </a:r>
            <a:r>
              <a:rPr b="0" lang="de-DE" sz="1800" spc="-1" strike="noStrike">
                <a:solidFill>
                  <a:srgbClr val="000000"/>
                </a:solidFill>
                <a:latin typeface="Times New Roman"/>
                <a:ea typeface="Calibri"/>
              </a:rPr>
              <a:t>: Wer sich an der empathischen Wahrnehmung der Vergangenheit orientiert, nimmt die besten Erinnerungen als Muster für die Bewertung von Situationen und Möglichkeiten.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Unten-links = gewachsenes Know-how</a:t>
            </a:r>
            <a:r>
              <a:rPr b="0" lang="de-DE" sz="1800" spc="-1" strike="noStrike">
                <a:solidFill>
                  <a:srgbClr val="000000"/>
                </a:solidFill>
                <a:latin typeface="Times New Roman"/>
                <a:ea typeface="Calibri"/>
              </a:rPr>
              <a:t>: Wenn wir die Erfahrungen rational analysieren und bewerten, wachsen die logischen Erkenntnisse, die wir heute nutzen können.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Oben-links = durchdachte Strategien</a:t>
            </a:r>
            <a:r>
              <a:rPr b="0" lang="de-DE" sz="1800" spc="-1" strike="noStrike">
                <a:solidFill>
                  <a:srgbClr val="000000"/>
                </a:solidFill>
                <a:latin typeface="Times New Roman"/>
                <a:ea typeface="Calibri"/>
              </a:rPr>
              <a:t>: Die Erkenntnis-Seite sorgt für wohl definierte Ziele. Wenn wir wissen, wo wir heute stehen, können wir die machbaren Wege erkennen und bewerten.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Mitte = Ganzheitlichkeit</a:t>
            </a:r>
            <a:r>
              <a:rPr b="0" lang="de-DE" sz="1800" spc="-1" strike="noStrike">
                <a:solidFill>
                  <a:srgbClr val="000000"/>
                </a:solidFill>
                <a:latin typeface="Times New Roman"/>
                <a:ea typeface="Calibri"/>
              </a:rPr>
              <a:t>: Erfahrungen und Visionen, Rationalität und Emotionen führen gleichermaßen zu einer Positionsbestimmung. Dem sollte das Team als Ganzes gerecht werden.</a:t>
            </a:r>
            <a:endParaRPr b="0" lang="de-DE" sz="18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Oben-rechts = Ideen durchdenken</a:t>
            </a:r>
            <a:r>
              <a:rPr b="0" lang="de-DE" sz="1800" spc="-1" strike="noStrike">
                <a:solidFill>
                  <a:srgbClr val="000000"/>
                </a:solidFill>
                <a:latin typeface="Times New Roman"/>
                <a:ea typeface="Calibri"/>
              </a:rPr>
              <a:t>: Die Intuition reflektiert die Situation und liefert Handlungsideen, die wir im nächsten Schritt der Entscheidung durchdenken und logisch bewerten.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Unten-rechts = ein Gefühl für die beste Lösung haben:</a:t>
            </a:r>
            <a:r>
              <a:rPr b="0" lang="de-DE" sz="1800" spc="-1" strike="noStrike">
                <a:solidFill>
                  <a:srgbClr val="000000"/>
                </a:solidFill>
                <a:latin typeface="Times New Roman"/>
                <a:ea typeface="Calibri"/>
              </a:rPr>
              <a:t> Häufig ist die Wirklichkeit zu komplex, um intuitive Ideen zu bewerten. Wenn es viele Unwägbarkeiten gibt, vertrauen wir eher unserem Bauchgefühl.</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Unten-links = die Bedeutungen spüren</a:t>
            </a:r>
            <a:r>
              <a:rPr b="0" lang="de-DE" sz="1800" spc="-1" strike="noStrike">
                <a:solidFill>
                  <a:srgbClr val="000000"/>
                </a:solidFill>
                <a:latin typeface="Times New Roman"/>
                <a:ea typeface="Calibri"/>
              </a:rPr>
              <a:t>: Wenn wir die Wirklichkeit mit all unseren Sinnen wahrnehmen (Sensing), können wir spüren (Feeling), welche Chancen und Risiken davon ausgehen.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Oben-links = die Fakten durchdenken</a:t>
            </a:r>
            <a:r>
              <a:rPr b="0" lang="de-DE" sz="1800" spc="-1" strike="noStrike">
                <a:solidFill>
                  <a:srgbClr val="000000"/>
                </a:solidFill>
                <a:latin typeface="Times New Roman"/>
                <a:ea typeface="Calibri"/>
              </a:rPr>
              <a:t>: Die detaillierte Wahrnehmung über alle Sinne liefert die Informationen, die wir für eine wohldurchdachte Entscheidung brauchen. Diese rationale Strategie nutzen Teammitglieder in diesem Feld.</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Mitte = ausgewogene Entscheidungen:</a:t>
            </a:r>
            <a:r>
              <a:rPr b="0" lang="de-DE" sz="1800" spc="-1" strike="noStrike">
                <a:solidFill>
                  <a:srgbClr val="000000"/>
                </a:solidFill>
                <a:latin typeface="Times New Roman"/>
                <a:ea typeface="Calibri"/>
              </a:rPr>
              <a:t> Sensing und Intuition zeigen uns die Wirklichkeit, Feeling und Thinking geben uns die entscheidenden Ideen und Bewertungen. Das Team als Ganzes sollte für diese Balance sorgen.</a:t>
            </a:r>
            <a:endParaRPr b="0" lang="de-DE" sz="18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Oben-rechts = sinnvolle Ziele: </a:t>
            </a:r>
            <a:r>
              <a:rPr b="0" lang="de-DE" sz="1800" spc="-1" strike="noStrike">
                <a:solidFill>
                  <a:srgbClr val="000000"/>
                </a:solidFill>
                <a:latin typeface="Times New Roman"/>
                <a:ea typeface="Calibri"/>
              </a:rPr>
              <a:t>Wir wollen gemeinsam etwas erreichen, das im Sinne von humanistischen Werten sinnvoll ist.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Unten-rechts = rationale Ziele</a:t>
            </a:r>
            <a:r>
              <a:rPr b="0" lang="de-DE" sz="1800" spc="-1" strike="noStrike">
                <a:solidFill>
                  <a:srgbClr val="000000"/>
                </a:solidFill>
                <a:latin typeface="Times New Roman"/>
                <a:ea typeface="Calibri"/>
              </a:rPr>
              <a:t>: Teammitglieder in diesem Quadranten sind eher auf die Veränderung von Fakten fokussiert. Was muss optimiert werden, damit wir unsere Ziele erreichen?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Unten-links = korrekte Arbeitsabläufe:</a:t>
            </a:r>
            <a:r>
              <a:rPr b="0" lang="de-DE" sz="1800" spc="-1" strike="noStrike">
                <a:solidFill>
                  <a:srgbClr val="000000"/>
                </a:solidFill>
                <a:latin typeface="Times New Roman"/>
                <a:ea typeface="Calibri"/>
              </a:rPr>
              <a:t> Wenn wir über die Ziele einig sind, können wir uns auf die Prozesse fokussieren. Was ist zu tun, damit wir wie geplant vorankommen? Diese Frage bewegen Menschen in diesem Bereich.</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Oben-links = sinnvolle Arbeitsabläufe</a:t>
            </a:r>
            <a:r>
              <a:rPr b="0" lang="de-DE" sz="1800" spc="-1" strike="noStrike">
                <a:solidFill>
                  <a:srgbClr val="000000"/>
                </a:solidFill>
                <a:latin typeface="Times New Roman"/>
                <a:ea typeface="Calibri"/>
              </a:rPr>
              <a:t>: Für die Zielerreichung stehen meistens mehrere Prozess-Varianten zur Verfügung. Hier ist das Feld für Menschen, die sich bevorzugt auf die Frage nach sinnvollen Wegen fokussieren.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Mitte = ausgewogene Steuerung</a:t>
            </a:r>
            <a:r>
              <a:rPr b="0" lang="de-DE" sz="1800" spc="-1" strike="noStrike">
                <a:solidFill>
                  <a:srgbClr val="000000"/>
                </a:solidFill>
                <a:latin typeface="Times New Roman"/>
                <a:ea typeface="Calibri"/>
              </a:rPr>
              <a:t>: Die Abstimmung von Zielen und Prozessen, von Sinn und Fakten ist im Fokus von Mitgliedern in der Mitte dieser Grafik.</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Oben-rechts = sinnvolle Ziele: </a:t>
            </a:r>
            <a:r>
              <a:rPr b="0" lang="de-DE" sz="1800" spc="-1" strike="noStrike">
                <a:solidFill>
                  <a:srgbClr val="000000"/>
                </a:solidFill>
                <a:latin typeface="Times New Roman"/>
                <a:ea typeface="Calibri"/>
              </a:rPr>
              <a:t>Wir wollen gemeinsam etwas erreichen, das im Sinne von humanistischen Werten sinnvoll ist.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Unten-rechts = rationale Ziele</a:t>
            </a:r>
            <a:r>
              <a:rPr b="0" lang="de-DE" sz="1800" spc="-1" strike="noStrike">
                <a:solidFill>
                  <a:srgbClr val="000000"/>
                </a:solidFill>
                <a:latin typeface="Times New Roman"/>
                <a:ea typeface="Calibri"/>
              </a:rPr>
              <a:t>: Teammitglieder in diesem Quadranten sind eher auf die Veränderung von Fakten fokussiert. Was muss optimiert werden, damit wir unsere Ziele erreichen?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Unten-links = korrekte Arbeitsabläufe:</a:t>
            </a:r>
            <a:r>
              <a:rPr b="0" lang="de-DE" sz="1800" spc="-1" strike="noStrike">
                <a:solidFill>
                  <a:srgbClr val="000000"/>
                </a:solidFill>
                <a:latin typeface="Times New Roman"/>
                <a:ea typeface="Calibri"/>
              </a:rPr>
              <a:t> Wenn wir über die Ziele einig sind, können wir uns auf die Prozesse fokussieren. Was ist zu tun, damit wir wie geplant vorankommen? Diese Frage bewegen Menschen in diesem Bereich.</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Oben-links = sinnvolle Arbeitsabläufe</a:t>
            </a:r>
            <a:r>
              <a:rPr b="0" lang="de-DE" sz="1800" spc="-1" strike="noStrike">
                <a:solidFill>
                  <a:srgbClr val="000000"/>
                </a:solidFill>
                <a:latin typeface="Times New Roman"/>
                <a:ea typeface="Calibri"/>
              </a:rPr>
              <a:t>: Für die Zielerreichung stehen meistens mehrere Prozess-Varianten zur Verfügung. Hier ist das Feld für Menschen, die sich bevorzugt auf die Frage nach sinnvollen Wegen fokussieren.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Mitte = ausgewogene Steuerung</a:t>
            </a:r>
            <a:r>
              <a:rPr b="0" lang="de-DE" sz="1800" spc="-1" strike="noStrike">
                <a:solidFill>
                  <a:srgbClr val="000000"/>
                </a:solidFill>
                <a:latin typeface="Times New Roman"/>
                <a:ea typeface="Calibri"/>
              </a:rPr>
              <a:t>: Die Abstimmung von Zielen und Prozessen, von Sinn und Fakten ist im Fokus von Mitgliedern in der Mitte dieser Grafik.</a:t>
            </a:r>
            <a:endParaRPr b="0" lang="de-DE" sz="18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
          <p:cNvSpPr/>
          <p:nvPr/>
        </p:nvSpPr>
        <p:spPr>
          <a:xfrm>
            <a:off x="540000" y="180000"/>
            <a:ext cx="8997480" cy="521748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Realisierer</a:t>
            </a:r>
            <a:r>
              <a:rPr b="0" lang="de-DE" sz="1800" spc="-1" strike="noStrike">
                <a:solidFill>
                  <a:srgbClr val="000000"/>
                </a:solidFill>
                <a:latin typeface="Times New Roman"/>
                <a:ea typeface="Calibri"/>
              </a:rPr>
              <a:t>: bringen die Ideen des Teams zum Laufen. Sie entwickeln gut durchdachte Strategien und setzen sie in der Praxis kraftvoll um.</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Entwickler:</a:t>
            </a:r>
            <a:r>
              <a:rPr b="0" lang="de-DE" sz="1800" spc="-1" strike="noStrike">
                <a:solidFill>
                  <a:srgbClr val="000000"/>
                </a:solidFill>
                <a:latin typeface="Times New Roman"/>
                <a:ea typeface="Calibri"/>
              </a:rPr>
              <a:t> mögen ungelöste Probleme, denn dann können sie innovativen Leistungen zum Erfolg des Teams beitragen.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Unternehmer:</a:t>
            </a:r>
            <a:r>
              <a:rPr b="0" lang="de-DE" sz="1800" spc="-1" strike="noStrike">
                <a:solidFill>
                  <a:srgbClr val="000000"/>
                </a:solidFill>
                <a:latin typeface="Times New Roman"/>
                <a:ea typeface="Calibri"/>
              </a:rPr>
              <a:t> wollen mit Tatkraft und Ideenreichtum ihre Ziele durchsetzen. Sie wollen ihre Visionen umsetzen.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Motivator</a:t>
            </a:r>
            <a:r>
              <a:rPr b="0" lang="de-DE" sz="1800" spc="-1" strike="noStrike">
                <a:solidFill>
                  <a:srgbClr val="000000"/>
                </a:solidFill>
                <a:latin typeface="Times New Roman"/>
                <a:ea typeface="Calibri"/>
              </a:rPr>
              <a:t>: begeistern ihre Kollegen von gemeinsamen Zielen und Maßnahmen. Sie können auch die Ideen des Teams verkaufen.</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Koordinator:</a:t>
            </a:r>
            <a:r>
              <a:rPr b="0" lang="de-DE" sz="1800" spc="-1" strike="noStrike">
                <a:solidFill>
                  <a:srgbClr val="000000"/>
                </a:solidFill>
                <a:latin typeface="Times New Roman"/>
                <a:ea typeface="Calibri"/>
              </a:rPr>
              <a:t> Solche Teammitglieder achten darauf, dass im Team wohlabgestimmt die Aufgaben erledigt werden, die zu qualitativ guten Ergebnissen führen.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Förderer</a:t>
            </a:r>
            <a:r>
              <a:rPr b="0" lang="de-DE" sz="1800" spc="-1" strike="noStrike">
                <a:solidFill>
                  <a:srgbClr val="000000"/>
                </a:solidFill>
                <a:latin typeface="Times New Roman"/>
                <a:ea typeface="Calibri"/>
              </a:rPr>
              <a:t>: helfen mit Empathie und Kommunikationsvermögen einzelnen Kollegen im Team. Sie bilden gerne den emotionalen Rückhalt für das Team.</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Spezialist:</a:t>
            </a:r>
            <a:r>
              <a:rPr b="0" lang="de-DE" sz="1800" spc="-1" strike="noStrike">
                <a:solidFill>
                  <a:srgbClr val="000000"/>
                </a:solidFill>
                <a:latin typeface="Times New Roman"/>
                <a:ea typeface="Calibri"/>
              </a:rPr>
              <a:t> Im Team übernehmen sie gerne die Verantwortung für technische oder sachliche Details. Sie wollen das alles ordentlich abgesichert ist.</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Controller</a:t>
            </a:r>
            <a:r>
              <a:rPr b="0" lang="de-DE" sz="1800" spc="-1" strike="noStrike">
                <a:solidFill>
                  <a:srgbClr val="000000"/>
                </a:solidFill>
                <a:latin typeface="Times New Roman"/>
                <a:ea typeface="Calibri"/>
              </a:rPr>
              <a:t>: brauchen und sorgen für Ordnung. Sie orientieren sich an Zahlen und Fakten auf der Suche nach Zuverlässigkeit.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Perfektionist:</a:t>
            </a:r>
            <a:r>
              <a:rPr b="0" lang="de-DE" sz="1800" spc="-1" strike="noStrike">
                <a:solidFill>
                  <a:srgbClr val="000000"/>
                </a:solidFill>
                <a:latin typeface="Times New Roman"/>
                <a:ea typeface="Calibri"/>
              </a:rPr>
              <a:t> Qualitätsorientierte Menschen möchten auch auf die Leistungen des Teams stolz sein können. Sie streben deshalb nach perfekten Ergebnissen.</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
          <p:cNvSpPr/>
          <p:nvPr/>
        </p:nvSpPr>
        <p:spPr>
          <a:xfrm>
            <a:off x="720000" y="720000"/>
            <a:ext cx="8636760" cy="31816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de-DE" sz="1800" spc="-1" strike="noStrike">
                <a:solidFill>
                  <a:srgbClr val="000000"/>
                </a:solidFill>
                <a:latin typeface="Times New Roman"/>
                <a:ea typeface="Calibri"/>
              </a:rPr>
              <a:t>Für die Wirkung des Teams nach innen und nach außen gelten ebenfalls die Grundbedürfnisse:</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Rot:</a:t>
            </a:r>
            <a:r>
              <a:rPr b="0" lang="de-DE" sz="1800" spc="-1" strike="noStrike">
                <a:solidFill>
                  <a:srgbClr val="000000"/>
                </a:solidFill>
                <a:latin typeface="Times New Roman"/>
                <a:ea typeface="Calibri"/>
              </a:rPr>
              <a:t> sich durchzusetzen, um etwas zu erreichen,</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Gelb: </a:t>
            </a:r>
            <a:r>
              <a:rPr b="0" lang="de-DE" sz="1800" spc="-1" strike="noStrike">
                <a:solidFill>
                  <a:srgbClr val="000000"/>
                </a:solidFill>
                <a:latin typeface="Times New Roman"/>
                <a:ea typeface="Calibri"/>
              </a:rPr>
              <a:t>für die Zugehörigkeit zu sorgen, um dabei zu sein,</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Grün:</a:t>
            </a:r>
            <a:r>
              <a:rPr b="0" lang="de-DE" sz="1800" spc="-1" strike="noStrike">
                <a:solidFill>
                  <a:srgbClr val="000000"/>
                </a:solidFill>
                <a:latin typeface="Times New Roman"/>
                <a:ea typeface="Calibri"/>
              </a:rPr>
              <a:t> auf die Sicherheit zu achten, um Gefahren zu vermeiden,</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Blau: </a:t>
            </a:r>
            <a:r>
              <a:rPr b="0" lang="de-DE" sz="1800" spc="-1" strike="noStrike">
                <a:solidFill>
                  <a:srgbClr val="000000"/>
                </a:solidFill>
                <a:latin typeface="Times New Roman"/>
                <a:ea typeface="Calibri"/>
              </a:rPr>
              <a:t>anerkannt zu werden, um etwas wert zu sein,</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Schwarz:</a:t>
            </a:r>
            <a:r>
              <a:rPr b="0" lang="de-DE" sz="1800" spc="-1" strike="noStrike">
                <a:solidFill>
                  <a:srgbClr val="000000"/>
                </a:solidFill>
                <a:latin typeface="Times New Roman"/>
                <a:ea typeface="Calibri"/>
              </a:rPr>
              <a:t> die Wirklichkeit zu erkennen, um sinnvoll agieren zu können, und</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Weiß: </a:t>
            </a:r>
            <a:r>
              <a:rPr b="0" lang="de-DE" sz="1800" spc="-1" strike="noStrike">
                <a:solidFill>
                  <a:srgbClr val="000000"/>
                </a:solidFill>
                <a:latin typeface="Times New Roman"/>
                <a:ea typeface="Calibri"/>
              </a:rPr>
              <a:t>sich einzufühlen, um verantwortungsbewusst zu handeln.</a:t>
            </a:r>
            <a:endParaRPr b="0" lang="de-DE" sz="18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shape 13"/>
          <p:cNvSpPr/>
          <p:nvPr/>
        </p:nvSpPr>
        <p:spPr>
          <a:xfrm>
            <a:off x="720000" y="720000"/>
            <a:ext cx="8631360" cy="4311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rPr>
              <a:t>{{notes17}}</a:t>
            </a:r>
            <a:endParaRPr b="0" lang="de-DE" sz="20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EF6DF3F4-A71E-47D8-890A-B0DBF6E5E42C}" type="slidenum">
              <a:t>&lt;#&gt;</a:t>
            </a:fld>
          </a:p>
        </p:txBody>
      </p:sp>
      <p:sp>
        <p:nvSpPr>
          <p:cNvPr id="8" name="PlaceHolder 7"/>
          <p:cNvSpPr>
            <a:spLocks noGrp="1"/>
          </p:cNvSpPr>
          <p:nvPr>
            <p:ph type="dt" idx="3"/>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6648D89E-9799-4B3A-A6BB-B7945B111A4F}" type="slidenum">
              <a:t>&lt;#&gt;</a:t>
            </a:fld>
          </a:p>
        </p:txBody>
      </p:sp>
      <p:sp>
        <p:nvSpPr>
          <p:cNvPr id="7" name="PlaceHolder 6"/>
          <p:cNvSpPr>
            <a:spLocks noGrp="1"/>
          </p:cNvSpPr>
          <p:nvPr>
            <p:ph type="dt" idx="6"/>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514A6146-3565-4437-A330-000B43168BF7}" type="slidenum">
              <a:t>&lt;#&gt;</a:t>
            </a:fld>
          </a:p>
        </p:txBody>
      </p:sp>
      <p:sp>
        <p:nvSpPr>
          <p:cNvPr id="9" name="PlaceHolder 8"/>
          <p:cNvSpPr>
            <a:spLocks noGrp="1"/>
          </p:cNvSpPr>
          <p:nvPr>
            <p:ph type="dt" idx="9"/>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A2A348B0-CC95-4F23-B98D-9DA7194B4E9A}" type="slidenum">
              <a:t>&lt;#&gt;</a:t>
            </a:fld>
          </a:p>
        </p:txBody>
      </p:sp>
      <p:sp>
        <p:nvSpPr>
          <p:cNvPr id="4" name="PlaceHolder 3"/>
          <p:cNvSpPr>
            <a:spLocks noGrp="1"/>
          </p:cNvSpPr>
          <p:nvPr>
            <p:ph type="dt" idx="12"/>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4103A1C1-3275-430E-9AC9-51B5DC4EB8F4}" type="slidenum">
              <a:t>&lt;#&gt;</a:t>
            </a:fld>
          </a:p>
        </p:txBody>
      </p:sp>
      <p:sp>
        <p:nvSpPr>
          <p:cNvPr id="4" name="PlaceHolder 3"/>
          <p:cNvSpPr>
            <a:spLocks noGrp="1"/>
          </p:cNvSpPr>
          <p:nvPr>
            <p:ph type="dt" idx="15"/>
          </p:nvPr>
        </p:nvSpPr>
        <p:spPr/>
        <p:txBody>
          <a:bodyPr/>
          <a:p>
            <a:r>
              <a:rPr lang="de-D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47"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8A197F67-82B0-436B-8CDE-0C745E5CC064}"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54"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F6B8AB3A-6539-4849-802A-1D3397C5F3F3}" type="slidenum">
              <a:t>&lt;#&gt;</a:t>
            </a:fld>
          </a:p>
        </p:txBody>
      </p:sp>
      <p:sp>
        <p:nvSpPr>
          <p:cNvPr id="6" name="PlaceHolder 5"/>
          <p:cNvSpPr>
            <a:spLocks noGrp="1"/>
          </p:cNvSpPr>
          <p:nvPr>
            <p:ph type="dt" idx="21"/>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2"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3"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D6E65268-87E2-43C9-B355-1B627A05BD21}" type="slidenum">
              <a:t>&lt;#&gt;</a:t>
            </a:fld>
          </a:p>
        </p:txBody>
      </p:sp>
      <p:sp>
        <p:nvSpPr>
          <p:cNvPr id="7" name="PlaceHolder 6"/>
          <p:cNvSpPr>
            <a:spLocks noGrp="1"/>
          </p:cNvSpPr>
          <p:nvPr>
            <p:ph type="dt" idx="24"/>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3BA1DAE8-A92A-4143-8627-9500A3EB037D}" type="slidenum">
              <a:t>&lt;#&gt;</a:t>
            </a:fld>
          </a:p>
        </p:txBody>
      </p:sp>
      <p:sp>
        <p:nvSpPr>
          <p:cNvPr id="5" name="PlaceHolder 4"/>
          <p:cNvSpPr>
            <a:spLocks noGrp="1"/>
          </p:cNvSpPr>
          <p:nvPr>
            <p:ph type="dt" idx="27"/>
          </p:nvPr>
        </p:nvSpPr>
        <p:spPr/>
        <p:txBody>
          <a:bodyPr/>
          <a:p>
            <a:r>
              <a:rPr lang="de-D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F6A0FA97-D111-43C0-8830-ACE7BE5CA70A}" type="slidenum">
              <a:t>&lt;#&gt;</a:t>
            </a:fld>
          </a:p>
        </p:txBody>
      </p:sp>
      <p:sp>
        <p:nvSpPr>
          <p:cNvPr id="4" name="PlaceHolder 3"/>
          <p:cNvSpPr>
            <a:spLocks noGrp="1"/>
          </p:cNvSpPr>
          <p:nvPr>
            <p:ph type="dt" idx="30"/>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B0265429-11A4-4C5E-8A6C-BC8DD7CCB89E}" type="slidenum">
              <a:t>&lt;#&gt;</a:t>
            </a:fld>
          </a:p>
        </p:txBody>
      </p:sp>
      <p:sp>
        <p:nvSpPr>
          <p:cNvPr id="8" name="PlaceHolder 7"/>
          <p:cNvSpPr>
            <a:spLocks noGrp="1"/>
          </p:cNvSpPr>
          <p:nvPr>
            <p:ph type="dt" idx="33"/>
          </p:nvPr>
        </p:nvSpPr>
        <p:spPr/>
        <p:txBody>
          <a:bodyPr/>
          <a:p>
            <a:r>
              <a:rPr lang="de-D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1"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3"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BA663EDD-BF95-4779-9A90-00B8AD1FC743}" type="slidenum">
              <a:t>&lt;#&gt;</a:t>
            </a:fld>
          </a:p>
        </p:txBody>
      </p:sp>
      <p:sp>
        <p:nvSpPr>
          <p:cNvPr id="8" name="PlaceHolder 7"/>
          <p:cNvSpPr>
            <a:spLocks noGrp="1"/>
          </p:cNvSpPr>
          <p:nvPr>
            <p:ph type="dt" idx="36"/>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 name="PlaceHolder 5"/>
          <p:cNvSpPr>
            <a:spLocks noGrp="1"/>
          </p:cNvSpPr>
          <p:nvPr>
            <p:ph type="ftr" idx="1"/>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 name="PlaceHolder 6"/>
          <p:cNvSpPr>
            <a:spLocks noGrp="1"/>
          </p:cNvSpPr>
          <p:nvPr>
            <p:ph type="sldNum" idx="2"/>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3AB9FB37-65C2-479C-B2A3-CC1FADF6F052}"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 name="PlaceHolder 7"/>
          <p:cNvSpPr>
            <a:spLocks noGrp="1"/>
          </p:cNvSpPr>
          <p:nvPr>
            <p:ph type="dt" idx="3"/>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 name="PlaceHolder 4"/>
          <p:cNvSpPr>
            <a:spLocks noGrp="1"/>
          </p:cNvSpPr>
          <p:nvPr>
            <p:ph type="ftr" idx="4"/>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15" name="PlaceHolder 5"/>
          <p:cNvSpPr>
            <a:spLocks noGrp="1"/>
          </p:cNvSpPr>
          <p:nvPr>
            <p:ph type="sldNum" idx="5"/>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CE465A7B-E4CA-44AB-BE0B-68BEF2F2F262}"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16" name="PlaceHolder 6"/>
          <p:cNvSpPr>
            <a:spLocks noGrp="1"/>
          </p:cNvSpPr>
          <p:nvPr>
            <p:ph type="dt" idx="6"/>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5" name="PlaceHolder 6"/>
          <p:cNvSpPr>
            <a:spLocks noGrp="1"/>
          </p:cNvSpPr>
          <p:nvPr>
            <p:ph type="ftr" idx="7"/>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26" name="PlaceHolder 7"/>
          <p:cNvSpPr>
            <a:spLocks noGrp="1"/>
          </p:cNvSpPr>
          <p:nvPr>
            <p:ph type="sldNum" idx="8"/>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1B01DBEC-ED9E-4135-B0CA-A9872D6E9204}"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27" name="PlaceHolder 8"/>
          <p:cNvSpPr>
            <a:spLocks noGrp="1"/>
          </p:cNvSpPr>
          <p:nvPr>
            <p:ph type="dt" idx="9"/>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ftr" idx="10"/>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4" name="PlaceHolder 2"/>
          <p:cNvSpPr>
            <a:spLocks noGrp="1"/>
          </p:cNvSpPr>
          <p:nvPr>
            <p:ph type="sldNum" idx="11"/>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53FD9968-3173-4F5E-8A3A-8FA17DB8D9E2}"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5" name="PlaceHolder 3"/>
          <p:cNvSpPr>
            <a:spLocks noGrp="1"/>
          </p:cNvSpPr>
          <p:nvPr>
            <p:ph type="dt" idx="12"/>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ftr" idx="13"/>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7" name="PlaceHolder 2"/>
          <p:cNvSpPr>
            <a:spLocks noGrp="1"/>
          </p:cNvSpPr>
          <p:nvPr>
            <p:ph type="sldNum" idx="14"/>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90A70D6C-4A82-48E0-8221-7619AF50FA4C}"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8" name="PlaceHolder 3"/>
          <p:cNvSpPr>
            <a:spLocks noGrp="1"/>
          </p:cNvSpPr>
          <p:nvPr>
            <p:ph type="dt" idx="15"/>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39"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40"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2"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3" name="PlaceHolder 3"/>
          <p:cNvSpPr>
            <a:spLocks noGrp="1"/>
          </p:cNvSpPr>
          <p:nvPr>
            <p:ph type="ftr" idx="16"/>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44" name="PlaceHolder 4"/>
          <p:cNvSpPr>
            <a:spLocks noGrp="1"/>
          </p:cNvSpPr>
          <p:nvPr>
            <p:ph type="sldNum" idx="17"/>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BF2EFDFC-6A88-4B19-852D-C80D00E04C23}"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45" name="PlaceHolder 5"/>
          <p:cNvSpPr>
            <a:spLocks noGrp="1"/>
          </p:cNvSpPr>
          <p:nvPr>
            <p:ph type="dt" idx="18"/>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9"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0" name="PlaceHolder 3"/>
          <p:cNvSpPr>
            <a:spLocks noGrp="1"/>
          </p:cNvSpPr>
          <p:nvPr>
            <p:ph type="ftr" idx="19"/>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1" name="PlaceHolder 4"/>
          <p:cNvSpPr>
            <a:spLocks noGrp="1"/>
          </p:cNvSpPr>
          <p:nvPr>
            <p:ph type="sldNum" idx="20"/>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5FE15A48-15D7-48D8-9E0E-81BBE5FD9449}"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52" name="PlaceHolder 5"/>
          <p:cNvSpPr>
            <a:spLocks noGrp="1"/>
          </p:cNvSpPr>
          <p:nvPr>
            <p:ph type="dt" idx="21"/>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56"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7"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8" name="PlaceHolder 4"/>
          <p:cNvSpPr>
            <a:spLocks noGrp="1"/>
          </p:cNvSpPr>
          <p:nvPr>
            <p:ph type="ftr" idx="22"/>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9" name="PlaceHolder 5"/>
          <p:cNvSpPr>
            <a:spLocks noGrp="1"/>
          </p:cNvSpPr>
          <p:nvPr>
            <p:ph type="sldNum" idx="23"/>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61066A09-E5B3-452C-8C78-B079362B036F}"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0" name="PlaceHolder 6"/>
          <p:cNvSpPr>
            <a:spLocks noGrp="1"/>
          </p:cNvSpPr>
          <p:nvPr>
            <p:ph type="dt" idx="24"/>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65" name="PlaceHolder 2"/>
          <p:cNvSpPr>
            <a:spLocks noGrp="1"/>
          </p:cNvSpPr>
          <p:nvPr>
            <p:ph type="ftr" idx="25"/>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66" name="PlaceHolder 3"/>
          <p:cNvSpPr>
            <a:spLocks noGrp="1"/>
          </p:cNvSpPr>
          <p:nvPr>
            <p:ph type="sldNum" idx="26"/>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FAB05866-A3AB-4EC2-895F-0E3DE231DD0F}"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7" name="PlaceHolder 4"/>
          <p:cNvSpPr>
            <a:spLocks noGrp="1"/>
          </p:cNvSpPr>
          <p:nvPr>
            <p:ph type="dt" idx="27"/>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PlaceHolder 1"/>
          <p:cNvSpPr>
            <a:spLocks noGrp="1"/>
          </p:cNvSpPr>
          <p:nvPr>
            <p:ph type="ftr" idx="28"/>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0" name="PlaceHolder 2"/>
          <p:cNvSpPr>
            <a:spLocks noGrp="1"/>
          </p:cNvSpPr>
          <p:nvPr>
            <p:ph type="sldNum" idx="29"/>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F6654859-9ED1-4B5B-8B36-9EB959B176B1}"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1" name="PlaceHolder 3"/>
          <p:cNvSpPr>
            <a:spLocks noGrp="1"/>
          </p:cNvSpPr>
          <p:nvPr>
            <p:ph type="dt" idx="30"/>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3"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4"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5"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6" name="PlaceHolder 5"/>
          <p:cNvSpPr>
            <a:spLocks noGrp="1"/>
          </p:cNvSpPr>
          <p:nvPr>
            <p:ph type="ftr" idx="31"/>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7" name="PlaceHolder 6"/>
          <p:cNvSpPr>
            <a:spLocks noGrp="1"/>
          </p:cNvSpPr>
          <p:nvPr>
            <p:ph type="sldNum" idx="32"/>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F954125F-9928-4B53-B906-AC811D9C65E0}"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8" name="PlaceHolder 7"/>
          <p:cNvSpPr>
            <a:spLocks noGrp="1"/>
          </p:cNvSpPr>
          <p:nvPr>
            <p:ph type="dt" idx="33"/>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84"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5"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6"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7" name="PlaceHolder 5"/>
          <p:cNvSpPr>
            <a:spLocks noGrp="1"/>
          </p:cNvSpPr>
          <p:nvPr>
            <p:ph type="ftr" idx="34"/>
          </p:nvPr>
        </p:nvSpPr>
        <p:spPr>
          <a:xfrm>
            <a:off x="540000" y="5166000"/>
            <a:ext cx="3184560" cy="38016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88" name="PlaceHolder 6"/>
          <p:cNvSpPr>
            <a:spLocks noGrp="1"/>
          </p:cNvSpPr>
          <p:nvPr>
            <p:ph type="sldNum" idx="35"/>
          </p:nvPr>
        </p:nvSpPr>
        <p:spPr>
          <a:xfrm>
            <a:off x="7227720" y="5166000"/>
            <a:ext cx="2337840" cy="38016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7785D9EA-14A2-43B2-8A88-1620CA357F9E}"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89" name="PlaceHolder 7"/>
          <p:cNvSpPr>
            <a:spLocks noGrp="1"/>
          </p:cNvSpPr>
          <p:nvPr>
            <p:ph type="dt" idx="36"/>
          </p:nvPr>
        </p:nvSpPr>
        <p:spPr>
          <a:xfrm>
            <a:off x="839880" y="5176080"/>
            <a:ext cx="1798560" cy="30600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5.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5.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slideLayout" Target="../slideLayouts/slideLayout5.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slideLayout" Target="../slideLayouts/slideLayout5.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slideLayout" Target="../slideLayouts/slideLayout5.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5.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slideLayout" Target="../slideLayouts/slideLayout5.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slideLayout" Target="../slideLayouts/slideLayout5.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5.xml"/><Relationship Id="rId5"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5.xml"/><Relationship Id="rId5"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slideLayout" Target="../slideLayouts/slideLayout5.xml"/><Relationship Id="rId5"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slideLayout" Target="../slideLayouts/slideLayout5.xml"/><Relationship Id="rId5"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slideLayout" Target="../slideLayouts/slideLayout5.xml"/><Relationship Id="rId5"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slideLayout" Target="../slideLayouts/slideLayout5.xml"/><Relationship Id="rId5"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slideLayout" Target="../slideLayouts/slideLayout5.xml"/><Relationship Id="rId6" Type="http://schemas.openxmlformats.org/officeDocument/2006/relationships/notesSlide" Target="../notesSlides/notesSlide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feld 1"/>
          <p:cNvSpPr/>
          <p:nvPr/>
        </p:nvSpPr>
        <p:spPr>
          <a:xfrm>
            <a:off x="452880" y="3512160"/>
            <a:ext cx="8363520" cy="8517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5000" spc="-1" strike="noStrike">
                <a:solidFill>
                  <a:srgbClr val="000000"/>
                </a:solidFill>
                <a:latin typeface="Calibri"/>
                <a:ea typeface="DejaVu Sans"/>
              </a:rPr>
              <a:t>Team-Motivationsprofil</a:t>
            </a:r>
            <a:endParaRPr b="0" lang="de-DE" sz="5000" spc="-1" strike="noStrike">
              <a:solidFill>
                <a:srgbClr val="000000"/>
              </a:solidFill>
              <a:latin typeface="Arial"/>
            </a:endParaRPr>
          </a:p>
        </p:txBody>
      </p:sp>
      <p:sp>
        <p:nvSpPr>
          <p:cNvPr id="101" name="Textfeld 2"/>
          <p:cNvSpPr/>
          <p:nvPr/>
        </p:nvSpPr>
        <p:spPr>
          <a:xfrm>
            <a:off x="452880" y="4299480"/>
            <a:ext cx="6288840" cy="9432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000" spc="-1" strike="noStrike">
                <a:solidFill>
                  <a:srgbClr val="000000"/>
                </a:solidFill>
                <a:latin typeface="Calibri"/>
                <a:ea typeface="DejaVu Sans"/>
              </a:rPr>
              <a:t>Vertrieb Nord</a:t>
            </a:r>
            <a:br>
              <a:rPr sz="1800"/>
            </a:br>
            <a:br>
              <a:rPr sz="1800"/>
            </a:br>
            <a:r>
              <a:rPr b="0" lang="de-DE" sz="1800" spc="-1" strike="noStrike">
                <a:solidFill>
                  <a:srgbClr val="000000"/>
                </a:solidFill>
                <a:latin typeface="Calibri"/>
                <a:ea typeface="DejaVu Sans"/>
              </a:rPr>
              <a:t>Generiert am 02.10.2026</a:t>
            </a:r>
            <a:endParaRPr b="0" lang="de-DE" sz="1800" spc="-1" strike="noStrike">
              <a:solidFill>
                <a:srgbClr val="000000"/>
              </a:solidFill>
              <a:latin typeface="Arial"/>
            </a:endParaRPr>
          </a:p>
        </p:txBody>
      </p:sp>
      <p:pic>
        <p:nvPicPr>
          <p:cNvPr id="102" name="Grafik 3" descr=""/>
          <p:cNvPicPr/>
          <p:nvPr/>
        </p:nvPicPr>
        <p:blipFill>
          <a:blip r:embed="rId1"/>
          <a:stretch/>
        </p:blipFill>
        <p:spPr>
          <a:xfrm>
            <a:off x="520920" y="399240"/>
            <a:ext cx="3356280" cy="22179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feld 1"/>
          <p:cNvSpPr/>
          <p:nvPr/>
        </p:nvSpPr>
        <p:spPr>
          <a:xfrm>
            <a:off x="144000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Team-Mitglieder und Kompetenzen</a:t>
            </a:r>
            <a:endParaRPr b="0" lang="de-DE" sz="3000" spc="-1" strike="noStrike">
              <a:solidFill>
                <a:srgbClr val="000000"/>
              </a:solidFill>
              <a:latin typeface="Arial"/>
            </a:endParaRPr>
          </a:p>
        </p:txBody>
      </p:sp>
      <p:sp>
        <p:nvSpPr>
          <p:cNvPr id="104" name="Textfeld 6"/>
          <p:cNvSpPr/>
          <p:nvPr/>
        </p:nvSpPr>
        <p:spPr>
          <a:xfrm>
            <a:off x="8399880" y="532332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F26E62F-8F0D-4631-BDB2-C276F55EF20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pic>
        <p:nvPicPr>
          <p:cNvPr id="105" name="Grafik 1" descr=""/>
          <p:cNvPicPr/>
          <p:nvPr/>
        </p:nvPicPr>
        <p:blipFill>
          <a:blip r:embed="rId1"/>
          <a:stretch/>
        </p:blipFill>
        <p:spPr>
          <a:xfrm>
            <a:off x="304920" y="147240"/>
            <a:ext cx="619560" cy="407160"/>
          </a:xfrm>
          <a:prstGeom prst="rect">
            <a:avLst/>
          </a:prstGeom>
          <a:ln w="0">
            <a:noFill/>
          </a:ln>
        </p:spPr>
      </p:pic>
      <p:sp>
        <p:nvSpPr>
          <p:cNvPr id="106" name="Textfeld 3"/>
          <p:cNvSpPr/>
          <p:nvPr/>
        </p:nvSpPr>
        <p:spPr>
          <a:xfrm>
            <a:off x="3917880" y="532332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07" name="Picture 21" descr=""/>
          <p:cNvPicPr/>
          <p:nvPr/>
        </p:nvPicPr>
        <p:blipFill>
          <a:blip r:embed="rId2"/>
          <a:stretch/>
        </p:blipFill>
        <p:spPr>
          <a:xfrm>
            <a:off x="321480" y="5130360"/>
            <a:ext cx="439560" cy="439560"/>
          </a:xfrm>
          <a:prstGeom prst="rect">
            <a:avLst/>
          </a:prstGeom>
          <a:ln w="0">
            <a:noFill/>
          </a:ln>
        </p:spPr>
      </p:pic>
      <p:graphicFrame>
        <p:nvGraphicFramePr>
          <p:cNvPr id="108" name=""/>
          <p:cNvGraphicFramePr/>
          <p:nvPr/>
        </p:nvGraphicFramePr>
        <p:xfrm>
          <a:off x="313560" y="736560"/>
          <a:ext cx="9446760" cy="366120"/>
        </p:xfrm>
        <a:graphic>
          <a:graphicData uri="http://schemas.openxmlformats.org/drawingml/2006/table">
            <a:tbl>
              <a:tblPr/>
              <a:tblGrid>
                <a:gridCol w="633240"/>
                <a:gridCol w="590400"/>
                <a:gridCol w="590400"/>
                <a:gridCol w="590400"/>
                <a:gridCol w="590400"/>
                <a:gridCol w="590400"/>
                <a:gridCol w="590400"/>
                <a:gridCol w="590400"/>
                <a:gridCol w="590400"/>
                <a:gridCol w="590400"/>
                <a:gridCol w="590400"/>
                <a:gridCol w="590400"/>
                <a:gridCol w="547560"/>
                <a:gridCol w="590400"/>
                <a:gridCol w="590400"/>
                <a:gridCol w="591120"/>
              </a:tblGrid>
              <a:tr h="216000">
                <a:tc>
                  <a:txBody>
                    <a:bodyPr lIns="36000" rIns="36000" anchor="t">
                      <a:noAutofit/>
                    </a:bodyPr>
                    <a:p>
                      <a:endParaRPr b="0" lang="de-DE" sz="18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Recherchieren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Überwachen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Koordinieren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Bearbeiten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Assistieren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Analysieren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Konstruieren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Realisieren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Gestalten</a:t>
                      </a:r>
                      <a:endParaRPr b="0" lang="de-DE" sz="600" spc="-1" strike="noStrike">
                        <a:solidFill>
                          <a:srgbClr val="000000"/>
                        </a:solidFill>
                        <a:latin typeface="Arial"/>
                      </a:endParaRPr>
                    </a:p>
                  </a:txBody>
                  <a:tcPr anchor="t" marL="36000" marR="36000">
                    <a:lnL w="720">
                      <a:solidFill>
                        <a:srgbClr val="ffffff"/>
                      </a:solidFill>
                      <a:prstDash val="solid"/>
                    </a:lnL>
                    <a:lnR w="720">
                      <a:no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Erfinden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Beraten</a:t>
                      </a:r>
                      <a:endParaRPr b="0" lang="de-DE" sz="600" spc="-1" strike="noStrike">
                        <a:solidFill>
                          <a:srgbClr val="000000"/>
                        </a:solidFill>
                        <a:latin typeface="Arial"/>
                      </a:endParaRPr>
                    </a:p>
                  </a:txBody>
                  <a:tcPr anchor="t" marL="36000" marR="36000">
                    <a:lnL w="12240">
                      <a:no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Verkaufen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Abstimmen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Motivieren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0" lang="de-DE" sz="600" spc="-1" strike="noStrike">
                          <a:solidFill>
                            <a:srgbClr val="000000"/>
                          </a:solidFill>
                          <a:latin typeface="Arial"/>
                        </a:rPr>
                        <a:t>Unterstützen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r>
              <a:tr h="216000">
                <a:tc>
                  <a:txBody>
                    <a:bodyPr lIns="36000" rIns="36000" tIns="46800" bIns="46800" anchor="t">
                      <a:noAutofit/>
                    </a:bodyPr>
                    <a:p>
                      <a:r>
                        <a:rPr b="0" lang="de-DE" sz="600" spc="-1" strike="noStrike">
                          <a:latin typeface="Arial"/>
                        </a:rPr>
                        <a:t>Anna Berger</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Elif Yilmaz</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Hannes Roth</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110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121</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Ines Kraft</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99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87</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Ben Keller</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81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76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76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70</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Clara Vogt</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David Nowak</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93</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103</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Felix Brandt</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Greta Lorenz</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feld 72"/>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 nach Durchsetzung</a:t>
            </a:r>
            <a:endParaRPr b="0" lang="de-DE" sz="3000" spc="-1" strike="noStrike">
              <a:solidFill>
                <a:srgbClr val="000000"/>
              </a:solidFill>
              <a:latin typeface="Arial"/>
            </a:endParaRPr>
          </a:p>
        </p:txBody>
      </p:sp>
      <p:pic>
        <p:nvPicPr>
          <p:cNvPr id="110" name="Grafik 12" descr=""/>
          <p:cNvPicPr/>
          <p:nvPr/>
        </p:nvPicPr>
        <p:blipFill>
          <a:blip r:embed="rId1"/>
          <a:stretch/>
        </p:blipFill>
        <p:spPr>
          <a:xfrm>
            <a:off x="305280" y="147240"/>
            <a:ext cx="619560" cy="407160"/>
          </a:xfrm>
          <a:prstGeom prst="rect">
            <a:avLst/>
          </a:prstGeom>
          <a:ln w="0">
            <a:noFill/>
          </a:ln>
        </p:spPr>
      </p:pic>
      <p:sp>
        <p:nvSpPr>
          <p:cNvPr id="111" name="Textfeld 73"/>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12" name="Textfeld 74"/>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16CA180-340C-4A00-9666-F9232D323FE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13" name="Textfeld 75"/>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14" name="Picture 1" descr=""/>
          <p:cNvPicPr/>
          <p:nvPr/>
        </p:nvPicPr>
        <p:blipFill>
          <a:blip r:embed="rId2"/>
          <a:stretch/>
        </p:blipFill>
        <p:spPr>
          <a:xfrm>
            <a:off x="321480" y="5117400"/>
            <a:ext cx="439560" cy="439560"/>
          </a:xfrm>
          <a:prstGeom prst="rect">
            <a:avLst/>
          </a:prstGeom>
          <a:ln w="0">
            <a:noFill/>
          </a:ln>
        </p:spPr>
      </p:pic>
      <p:sp>
        <p:nvSpPr>
          <p:cNvPr id="115" name="Textfeld 82"/>
          <p:cNvSpPr/>
          <p:nvPr/>
        </p:nvSpPr>
        <p:spPr>
          <a:xfrm>
            <a:off x="276120" y="1003680"/>
            <a:ext cx="224064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kleiner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Je stärker es die einzelnen Teammitglieder in diese Richtung zieht, desto größer ist ihr stabilisierender Einfluss. </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16" name="{{teamredchart}}" descr=""/>
          <p:cNvPicPr/>
          <p:nvPr/>
        </p:nvPicPr>
        <p:blipFill>
          <a:blip r:embed="rId3"/>
          <a:stretch/>
        </p:blipFill>
        <p:spPr>
          <a:xfrm>
            <a:off x="2736000" y="1003680"/>
            <a:ext cx="4498920" cy="2773080"/>
          </a:xfrm>
          <a:prstGeom prst="rect">
            <a:avLst/>
          </a:prstGeom>
          <a:ln w="0">
            <a:noFill/>
          </a:ln>
        </p:spPr>
      </p:pic>
      <p:sp>
        <p:nvSpPr>
          <p:cNvPr id="117" name="Textfeld 5"/>
          <p:cNvSpPr/>
          <p:nvPr/>
        </p:nvSpPr>
        <p:spPr>
          <a:xfrm>
            <a:off x="7476120" y="1003680"/>
            <a:ext cx="2240640" cy="1584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größer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Diese Teammitglieder streben stärker als die Mehrheit der Kollegen nach positiven Veränderungen. </a:t>
            </a:r>
            <a:endParaRPr b="0" lang="de-DE" sz="1400" spc="-1" strike="noStrike">
              <a:solidFill>
                <a:srgbClr val="000000"/>
              </a:solidFill>
              <a:latin typeface="Arial"/>
            </a:endParaRPr>
          </a:p>
        </p:txBody>
      </p:sp>
      <p:sp>
        <p:nvSpPr>
          <p:cNvPr id="118" name=""/>
          <p:cNvSpPr/>
          <p:nvPr/>
        </p:nvSpPr>
        <p:spPr>
          <a:xfrm>
            <a:off x="276120" y="4055400"/>
            <a:ext cx="9353520" cy="6228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Insgesamt hat das Team einen durchschnittlichen Drang nach Durchsetzung.  Es braucht gemeinsame Ziele, um etwas Positives zu erreichen.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In der Zusammenarbeit der unterschiedlichen Charaktere besteht die Chance auf gut geplante und abgesicherte Entwicklungen.</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feld 9"/>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 nach Zugehörigkeit</a:t>
            </a:r>
            <a:endParaRPr b="0" lang="de-DE" sz="3000" spc="-1" strike="noStrike">
              <a:solidFill>
                <a:srgbClr val="000000"/>
              </a:solidFill>
              <a:latin typeface="Arial"/>
            </a:endParaRPr>
          </a:p>
        </p:txBody>
      </p:sp>
      <p:pic>
        <p:nvPicPr>
          <p:cNvPr id="120" name="Grafik 2" descr=""/>
          <p:cNvPicPr/>
          <p:nvPr/>
        </p:nvPicPr>
        <p:blipFill>
          <a:blip r:embed="rId1"/>
          <a:stretch/>
        </p:blipFill>
        <p:spPr>
          <a:xfrm>
            <a:off x="305280" y="147240"/>
            <a:ext cx="619560" cy="407160"/>
          </a:xfrm>
          <a:prstGeom prst="rect">
            <a:avLst/>
          </a:prstGeom>
          <a:ln w="0">
            <a:noFill/>
          </a:ln>
        </p:spPr>
      </p:pic>
      <p:sp>
        <p:nvSpPr>
          <p:cNvPr id="121" name="Textfeld 10"/>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22" name="Textfeld 11"/>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74D20CDB-6273-4785-8CDE-8E3D81702651}"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23" name="Textfeld 12"/>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24" name="Picture 2" descr=""/>
          <p:cNvPicPr/>
          <p:nvPr/>
        </p:nvPicPr>
        <p:blipFill>
          <a:blip r:embed="rId2"/>
          <a:stretch/>
        </p:blipFill>
        <p:spPr>
          <a:xfrm>
            <a:off x="321480" y="5117400"/>
            <a:ext cx="439560" cy="439560"/>
          </a:xfrm>
          <a:prstGeom prst="rect">
            <a:avLst/>
          </a:prstGeom>
          <a:ln w="0">
            <a:noFill/>
          </a:ln>
        </p:spPr>
      </p:pic>
      <p:sp>
        <p:nvSpPr>
          <p:cNvPr id="125" name="Textfeld 13"/>
          <p:cNvSpPr/>
          <p:nvPr/>
        </p:nvSpPr>
        <p:spPr>
          <a:xfrm>
            <a:off x="276120" y="1003680"/>
            <a:ext cx="224064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kleiner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Für diese Teammitglieder sind die Anpassung an ihre Umgebung und die Kommunikation weniger wichtig. </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26" name="{{teamyellowchart}}" descr=""/>
          <p:cNvPicPr/>
          <p:nvPr/>
        </p:nvPicPr>
        <p:blipFill>
          <a:blip r:embed="rId3"/>
          <a:stretch/>
        </p:blipFill>
        <p:spPr>
          <a:xfrm>
            <a:off x="2736000" y="1003680"/>
            <a:ext cx="4498920" cy="2773080"/>
          </a:xfrm>
          <a:prstGeom prst="rect">
            <a:avLst/>
          </a:prstGeom>
          <a:ln w="0">
            <a:noFill/>
          </a:ln>
        </p:spPr>
      </p:pic>
      <p:sp>
        <p:nvSpPr>
          <p:cNvPr id="127" name="Textfeld 14"/>
          <p:cNvSpPr/>
          <p:nvPr/>
        </p:nvSpPr>
        <p:spPr>
          <a:xfrm>
            <a:off x="7476120" y="1003680"/>
            <a:ext cx="224064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größer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Diese Teammitglieder streben stärker nach Integration. Sie kommunizieren gerne und können das Team repräsentieren.</a:t>
            </a:r>
            <a:endParaRPr b="0" lang="de-DE" sz="1400" spc="-1" strike="noStrike">
              <a:solidFill>
                <a:srgbClr val="000000"/>
              </a:solidFill>
              <a:latin typeface="Arial"/>
            </a:endParaRPr>
          </a:p>
        </p:txBody>
      </p:sp>
      <p:sp>
        <p:nvSpPr>
          <p:cNvPr id="128" name=""/>
          <p:cNvSpPr/>
          <p:nvPr/>
        </p:nvSpPr>
        <p:spPr>
          <a:xfrm>
            <a:off x="276120" y="4055400"/>
            <a:ext cx="8513640" cy="6228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Das Bedürfnis nach Zugehörigkeit ist im Team mäßig ausgeprägt. Die Abstimmung über gemeinsame Themen ist wichtig, um die Kollegen zu integrieren.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Teammitgliedern mit ähnlich starken Bedürfnissen fällt es leichter, sich abzustimmen und einen Konsens zu erzielen.</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Textfeld 16"/>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 nach Sicherheit</a:t>
            </a:r>
            <a:endParaRPr b="0" lang="de-DE" sz="3000" spc="-1" strike="noStrike">
              <a:solidFill>
                <a:srgbClr val="000000"/>
              </a:solidFill>
              <a:latin typeface="Arial"/>
            </a:endParaRPr>
          </a:p>
        </p:txBody>
      </p:sp>
      <p:pic>
        <p:nvPicPr>
          <p:cNvPr id="130" name="Grafik 4" descr=""/>
          <p:cNvPicPr/>
          <p:nvPr/>
        </p:nvPicPr>
        <p:blipFill>
          <a:blip r:embed="rId1"/>
          <a:stretch/>
        </p:blipFill>
        <p:spPr>
          <a:xfrm>
            <a:off x="305280" y="147240"/>
            <a:ext cx="619560" cy="407160"/>
          </a:xfrm>
          <a:prstGeom prst="rect">
            <a:avLst/>
          </a:prstGeom>
          <a:ln w="0">
            <a:noFill/>
          </a:ln>
        </p:spPr>
      </p:pic>
      <p:sp>
        <p:nvSpPr>
          <p:cNvPr id="131" name="Textfeld 18"/>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32" name="Textfeld 20"/>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B2452EC4-B4FB-436A-841F-5EAC76DB4EC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33" name="Textfeld 21"/>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34" name="Picture 3" descr=""/>
          <p:cNvPicPr/>
          <p:nvPr/>
        </p:nvPicPr>
        <p:blipFill>
          <a:blip r:embed="rId2"/>
          <a:stretch/>
        </p:blipFill>
        <p:spPr>
          <a:xfrm>
            <a:off x="321480" y="5117400"/>
            <a:ext cx="439560" cy="439560"/>
          </a:xfrm>
          <a:prstGeom prst="rect">
            <a:avLst/>
          </a:prstGeom>
          <a:ln w="0">
            <a:noFill/>
          </a:ln>
        </p:spPr>
      </p:pic>
      <p:sp>
        <p:nvSpPr>
          <p:cNvPr id="135" name="Textfeld 22"/>
          <p:cNvSpPr/>
          <p:nvPr/>
        </p:nvSpPr>
        <p:spPr>
          <a:xfrm>
            <a:off x="276120" y="1003680"/>
            <a:ext cx="2240640" cy="22244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kleiner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Für diese Teammitglieder sind Stabilität und Kontinuität weniger wichtig als zum Beispiel die Flexibilität.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36" name="{{teamgreenchart}}" descr=""/>
          <p:cNvPicPr/>
          <p:nvPr/>
        </p:nvPicPr>
        <p:blipFill>
          <a:blip r:embed="rId3"/>
          <a:stretch/>
        </p:blipFill>
        <p:spPr>
          <a:xfrm>
            <a:off x="2736000" y="1003680"/>
            <a:ext cx="4498920" cy="2773080"/>
          </a:xfrm>
          <a:prstGeom prst="rect">
            <a:avLst/>
          </a:prstGeom>
          <a:ln w="0">
            <a:noFill/>
          </a:ln>
        </p:spPr>
      </p:pic>
      <p:sp>
        <p:nvSpPr>
          <p:cNvPr id="137" name="Textfeld 23"/>
          <p:cNvSpPr/>
          <p:nvPr/>
        </p:nvSpPr>
        <p:spPr>
          <a:xfrm>
            <a:off x="7476120" y="1003680"/>
            <a:ext cx="224064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größer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Für diese Teammitglieder ist es wichtiger, Risiken zu vermeiden. Sie legen Wert auf Erhalt und Beständigkeit.</a:t>
            </a:r>
            <a:endParaRPr b="0" lang="de-DE" sz="1400" spc="-1" strike="noStrike">
              <a:solidFill>
                <a:srgbClr val="000000"/>
              </a:solidFill>
              <a:latin typeface="Arial"/>
            </a:endParaRPr>
          </a:p>
        </p:txBody>
      </p:sp>
      <p:sp>
        <p:nvSpPr>
          <p:cNvPr id="138" name=""/>
          <p:cNvSpPr/>
          <p:nvPr/>
        </p:nvSpPr>
        <p:spPr>
          <a:xfrm>
            <a:off x="276120" y="4055400"/>
            <a:ext cx="9440640" cy="80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Insgesamt hat das Team einen durchschnittlichen Drang nach Sicherheit und Kontinuität.  Es braucht gemeinsame Regeln, um richtig zu handeln.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In der Zusammenarbeit der unterschiedlichen Charaktere besteht die Chance, Risiken zu erkennen </a:t>
            </a:r>
            <a:r>
              <a:rPr b="0" lang="de-DE" sz="1400" spc="-1" strike="noStrike" u="sng">
                <a:solidFill>
                  <a:srgbClr val="000000"/>
                </a:solidFill>
                <a:uFillTx/>
                <a:latin typeface="Calibri"/>
                <a:ea typeface="Calibri"/>
              </a:rPr>
              <a:t>und</a:t>
            </a:r>
            <a:r>
              <a:rPr b="0" lang="de-DE" sz="1400" spc="-1" strike="noStrike">
                <a:solidFill>
                  <a:srgbClr val="000000"/>
                </a:solidFill>
                <a:latin typeface="Calibri"/>
                <a:ea typeface="Calibri"/>
              </a:rPr>
              <a:t> angemessen darauf zu reagieren.</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Textfeld 24"/>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 nach Anerkennung</a:t>
            </a:r>
            <a:endParaRPr b="0" lang="de-DE" sz="3000" spc="-1" strike="noStrike">
              <a:solidFill>
                <a:srgbClr val="000000"/>
              </a:solidFill>
              <a:latin typeface="Arial"/>
            </a:endParaRPr>
          </a:p>
        </p:txBody>
      </p:sp>
      <p:pic>
        <p:nvPicPr>
          <p:cNvPr id="140" name="Grafik 5" descr=""/>
          <p:cNvPicPr/>
          <p:nvPr/>
        </p:nvPicPr>
        <p:blipFill>
          <a:blip r:embed="rId1"/>
          <a:stretch/>
        </p:blipFill>
        <p:spPr>
          <a:xfrm>
            <a:off x="305280" y="147240"/>
            <a:ext cx="619560" cy="407160"/>
          </a:xfrm>
          <a:prstGeom prst="rect">
            <a:avLst/>
          </a:prstGeom>
          <a:ln w="0">
            <a:noFill/>
          </a:ln>
        </p:spPr>
      </p:pic>
      <p:sp>
        <p:nvSpPr>
          <p:cNvPr id="141" name="Textfeld 25"/>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42" name="Textfeld 26"/>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F999855-BBEF-44B3-9256-51DABE0F87B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43" name="Textfeld 27"/>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44" name="Picture 5" descr=""/>
          <p:cNvPicPr/>
          <p:nvPr/>
        </p:nvPicPr>
        <p:blipFill>
          <a:blip r:embed="rId2"/>
          <a:stretch/>
        </p:blipFill>
        <p:spPr>
          <a:xfrm>
            <a:off x="321480" y="5117400"/>
            <a:ext cx="439560" cy="439560"/>
          </a:xfrm>
          <a:prstGeom prst="rect">
            <a:avLst/>
          </a:prstGeom>
          <a:ln w="0">
            <a:noFill/>
          </a:ln>
        </p:spPr>
      </p:pic>
      <p:sp>
        <p:nvSpPr>
          <p:cNvPr id="145" name="Textfeld 28"/>
          <p:cNvSpPr/>
          <p:nvPr/>
        </p:nvSpPr>
        <p:spPr>
          <a:xfrm>
            <a:off x="276120" y="1003680"/>
            <a:ext cx="224064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kleiner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Für diese Teammitglieder sind die persönliche Anerkennung und das Qualitätsbewusstsein weniger stark ausgeprägt.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46" name="{{teambluechart}}" descr=""/>
          <p:cNvPicPr/>
          <p:nvPr/>
        </p:nvPicPr>
        <p:blipFill>
          <a:blip r:embed="rId3"/>
          <a:stretch/>
        </p:blipFill>
        <p:spPr>
          <a:xfrm>
            <a:off x="2736000" y="1003680"/>
            <a:ext cx="4498920" cy="2773080"/>
          </a:xfrm>
          <a:prstGeom prst="rect">
            <a:avLst/>
          </a:prstGeom>
          <a:ln w="0">
            <a:noFill/>
          </a:ln>
        </p:spPr>
      </p:pic>
      <p:sp>
        <p:nvSpPr>
          <p:cNvPr id="147" name="Textfeld 29"/>
          <p:cNvSpPr/>
          <p:nvPr/>
        </p:nvSpPr>
        <p:spPr>
          <a:xfrm>
            <a:off x="7476120" y="1003680"/>
            <a:ext cx="2240640" cy="1584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größer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Für diese Teammitglieder sind Qualität, Gewissenhaftigkeit und positives Feedback wichtig.</a:t>
            </a:r>
            <a:endParaRPr b="0" lang="de-DE" sz="1400" spc="-1" strike="noStrike">
              <a:solidFill>
                <a:srgbClr val="000000"/>
              </a:solidFill>
              <a:latin typeface="Arial"/>
            </a:endParaRPr>
          </a:p>
        </p:txBody>
      </p:sp>
      <p:sp>
        <p:nvSpPr>
          <p:cNvPr id="148" name=""/>
          <p:cNvSpPr/>
          <p:nvPr/>
        </p:nvSpPr>
        <p:spPr>
          <a:xfrm>
            <a:off x="276120" y="4055400"/>
            <a:ext cx="9440640" cy="80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Das Bedürfnis nach Spezialisierung ist im Team mäßig ausgeprägt. Die meisten Kollegen konzentrieren sich darauf, ihre eigene Arbeit in guter fachlicher Qualität zu leisten.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Teammitgliedern mit ähnlich starken Bedürfnissen fällt es leichter, einander zu akzeptieren und das nötige Feedback auch untereinander zu geben.</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Textfeld 30"/>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 nach Empathie</a:t>
            </a:r>
            <a:endParaRPr b="0" lang="de-DE" sz="3000" spc="-1" strike="noStrike">
              <a:solidFill>
                <a:srgbClr val="000000"/>
              </a:solidFill>
              <a:latin typeface="Arial"/>
            </a:endParaRPr>
          </a:p>
        </p:txBody>
      </p:sp>
      <p:pic>
        <p:nvPicPr>
          <p:cNvPr id="150" name="Grafik 6" descr=""/>
          <p:cNvPicPr/>
          <p:nvPr/>
        </p:nvPicPr>
        <p:blipFill>
          <a:blip r:embed="rId1"/>
          <a:stretch/>
        </p:blipFill>
        <p:spPr>
          <a:xfrm>
            <a:off x="305280" y="147240"/>
            <a:ext cx="619560" cy="407160"/>
          </a:xfrm>
          <a:prstGeom prst="rect">
            <a:avLst/>
          </a:prstGeom>
          <a:ln w="0">
            <a:noFill/>
          </a:ln>
        </p:spPr>
      </p:pic>
      <p:sp>
        <p:nvSpPr>
          <p:cNvPr id="151" name="Textfeld 31"/>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52" name="Textfeld 32"/>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542B655-ED68-4765-80E0-396E8911D2D6}"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53" name="Textfeld 33"/>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54" name="Picture 6" descr=""/>
          <p:cNvPicPr/>
          <p:nvPr/>
        </p:nvPicPr>
        <p:blipFill>
          <a:blip r:embed="rId2"/>
          <a:stretch/>
        </p:blipFill>
        <p:spPr>
          <a:xfrm>
            <a:off x="321480" y="5117400"/>
            <a:ext cx="439560" cy="439560"/>
          </a:xfrm>
          <a:prstGeom prst="rect">
            <a:avLst/>
          </a:prstGeom>
          <a:ln w="0">
            <a:noFill/>
          </a:ln>
        </p:spPr>
      </p:pic>
      <p:sp>
        <p:nvSpPr>
          <p:cNvPr id="155" name="Textfeld 34"/>
          <p:cNvSpPr/>
          <p:nvPr/>
        </p:nvSpPr>
        <p:spPr>
          <a:xfrm>
            <a:off x="276120" y="1003680"/>
            <a:ext cx="224064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kleiner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Das Bedürfnis nach Einfühlung in die Belange der Beteiligten oder Betroffenen ist weniger stark aktiv.</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56" name="{{teamwhitechart}}" descr=""/>
          <p:cNvPicPr/>
          <p:nvPr/>
        </p:nvPicPr>
        <p:blipFill>
          <a:blip r:embed="rId3"/>
          <a:stretch/>
        </p:blipFill>
        <p:spPr>
          <a:xfrm>
            <a:off x="2736000" y="1003680"/>
            <a:ext cx="4498920" cy="2773080"/>
          </a:xfrm>
          <a:prstGeom prst="rect">
            <a:avLst/>
          </a:prstGeom>
          <a:ln w="0">
            <a:noFill/>
          </a:ln>
        </p:spPr>
      </p:pic>
      <p:sp>
        <p:nvSpPr>
          <p:cNvPr id="157" name="Textfeld 35"/>
          <p:cNvSpPr/>
          <p:nvPr/>
        </p:nvSpPr>
        <p:spPr>
          <a:xfrm>
            <a:off x="7476120" y="1003680"/>
            <a:ext cx="224064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größer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Diese Teammitglieder nutzen ihr Einfühlungsvermögen, um ganzheitlich wahrzunehmen.</a:t>
            </a:r>
            <a:endParaRPr b="0" lang="de-DE" sz="1400" spc="-1" strike="noStrike">
              <a:solidFill>
                <a:srgbClr val="000000"/>
              </a:solidFill>
              <a:latin typeface="Arial"/>
            </a:endParaRPr>
          </a:p>
        </p:txBody>
      </p:sp>
      <p:sp>
        <p:nvSpPr>
          <p:cNvPr id="158" name=""/>
          <p:cNvSpPr/>
          <p:nvPr/>
        </p:nvSpPr>
        <p:spPr>
          <a:xfrm>
            <a:off x="276120" y="4055400"/>
            <a:ext cx="9440640" cy="80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Insgesamt hat das Team einen durchschnittlichen Drang nach Empathie.  Neben rationalen Regeln braucht es Zeit und Offenheit, um sich im Team wohlzufühlen.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Teammitglieder mit ähnlich starken Bedürfnissen fällt es leichter, einander zu vertrauen und ein gutes Gefühl füreinander zu entwickeln.</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Textfeld 36"/>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 nach Erkenntnis</a:t>
            </a:r>
            <a:endParaRPr b="0" lang="de-DE" sz="3000" spc="-1" strike="noStrike">
              <a:solidFill>
                <a:srgbClr val="000000"/>
              </a:solidFill>
              <a:latin typeface="Arial"/>
            </a:endParaRPr>
          </a:p>
        </p:txBody>
      </p:sp>
      <p:pic>
        <p:nvPicPr>
          <p:cNvPr id="160" name="Grafik 7" descr=""/>
          <p:cNvPicPr/>
          <p:nvPr/>
        </p:nvPicPr>
        <p:blipFill>
          <a:blip r:embed="rId1"/>
          <a:stretch/>
        </p:blipFill>
        <p:spPr>
          <a:xfrm>
            <a:off x="305280" y="147240"/>
            <a:ext cx="619560" cy="407160"/>
          </a:xfrm>
          <a:prstGeom prst="rect">
            <a:avLst/>
          </a:prstGeom>
          <a:ln w="0">
            <a:noFill/>
          </a:ln>
        </p:spPr>
      </p:pic>
      <p:sp>
        <p:nvSpPr>
          <p:cNvPr id="161" name="Textfeld 37"/>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62" name="Textfeld 38"/>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7A7AC878-716D-411E-B87E-5794D8A8435D}"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63" name="Textfeld 39"/>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64" name="Picture 7" descr=""/>
          <p:cNvPicPr/>
          <p:nvPr/>
        </p:nvPicPr>
        <p:blipFill>
          <a:blip r:embed="rId2"/>
          <a:stretch/>
        </p:blipFill>
        <p:spPr>
          <a:xfrm>
            <a:off x="321480" y="5117400"/>
            <a:ext cx="439560" cy="439560"/>
          </a:xfrm>
          <a:prstGeom prst="rect">
            <a:avLst/>
          </a:prstGeom>
          <a:ln w="0">
            <a:noFill/>
          </a:ln>
        </p:spPr>
      </p:pic>
      <p:sp>
        <p:nvSpPr>
          <p:cNvPr id="165" name="Textfeld 40"/>
          <p:cNvSpPr/>
          <p:nvPr/>
        </p:nvSpPr>
        <p:spPr>
          <a:xfrm>
            <a:off x="276120" y="1003680"/>
            <a:ext cx="224064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kleiner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Die Suche nach rationaler Erkenntnis ist bei diesen Teammitglieder weniger stark ausgeprägt.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66" name="{{teamblackchart}}" descr=""/>
          <p:cNvPicPr/>
          <p:nvPr/>
        </p:nvPicPr>
        <p:blipFill>
          <a:blip r:embed="rId3"/>
          <a:stretch/>
        </p:blipFill>
        <p:spPr>
          <a:xfrm>
            <a:off x="2736000" y="1003680"/>
            <a:ext cx="4498920" cy="2773080"/>
          </a:xfrm>
          <a:prstGeom prst="rect">
            <a:avLst/>
          </a:prstGeom>
          <a:ln w="0">
            <a:noFill/>
          </a:ln>
        </p:spPr>
      </p:pic>
      <p:sp>
        <p:nvSpPr>
          <p:cNvPr id="167" name="Textfeld 41"/>
          <p:cNvSpPr/>
          <p:nvPr/>
        </p:nvSpPr>
        <p:spPr>
          <a:xfrm>
            <a:off x="7476120" y="1003680"/>
            <a:ext cx="224064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Bei Werten größer als der Team-Durchschnitt: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Für diese Teammitglieder sind Recherchen, Analysen und logische Schlussfolgerungen wichtiger.</a:t>
            </a:r>
            <a:endParaRPr b="0" lang="de-DE" sz="1400" spc="-1" strike="noStrike">
              <a:solidFill>
                <a:srgbClr val="000000"/>
              </a:solidFill>
              <a:latin typeface="Arial"/>
            </a:endParaRPr>
          </a:p>
        </p:txBody>
      </p:sp>
      <p:sp>
        <p:nvSpPr>
          <p:cNvPr id="168" name=""/>
          <p:cNvSpPr/>
          <p:nvPr/>
        </p:nvSpPr>
        <p:spPr>
          <a:xfrm>
            <a:off x="276120" y="4055400"/>
            <a:ext cx="9440640" cy="80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Das Bedürfnis nach Erkenntnis ist im Team mäßig ausgeprägt.  Die meisten Kollegen konzentrieren sich darauf, ihre Arbeit auf der Grundlage rationaler Überlegungen zu erledigen.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In der Zusammenarbeit beider Seiten besteht die Chance, auch die weichen, eher emotionalen Faktoren wahrzunehmen, die unser Denken und Fühlen beeinflussen.</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feld 43"/>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Die Dynamik im Team</a:t>
            </a:r>
            <a:endParaRPr b="0" lang="de-DE" sz="3000" spc="-1" strike="noStrike">
              <a:solidFill>
                <a:srgbClr val="000000"/>
              </a:solidFill>
              <a:latin typeface="Arial"/>
            </a:endParaRPr>
          </a:p>
        </p:txBody>
      </p:sp>
      <p:pic>
        <p:nvPicPr>
          <p:cNvPr id="170" name="Grafik 8" descr=""/>
          <p:cNvPicPr/>
          <p:nvPr/>
        </p:nvPicPr>
        <p:blipFill>
          <a:blip r:embed="rId1"/>
          <a:stretch/>
        </p:blipFill>
        <p:spPr>
          <a:xfrm>
            <a:off x="305280" y="147240"/>
            <a:ext cx="619560" cy="407160"/>
          </a:xfrm>
          <a:prstGeom prst="rect">
            <a:avLst/>
          </a:prstGeom>
          <a:ln w="0">
            <a:noFill/>
          </a:ln>
        </p:spPr>
      </p:pic>
      <p:sp>
        <p:nvSpPr>
          <p:cNvPr id="171" name="Textfeld 44"/>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72" name="Textfeld 45"/>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F105983-8CDE-42F9-BB2B-BDA732027C7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73" name="Textfeld 46"/>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74" name="Picture 8" descr=""/>
          <p:cNvPicPr/>
          <p:nvPr/>
        </p:nvPicPr>
        <p:blipFill>
          <a:blip r:embed="rId2"/>
          <a:stretch/>
        </p:blipFill>
        <p:spPr>
          <a:xfrm>
            <a:off x="321480" y="5117400"/>
            <a:ext cx="439560" cy="439560"/>
          </a:xfrm>
          <a:prstGeom prst="rect">
            <a:avLst/>
          </a:prstGeom>
          <a:ln w="0">
            <a:noFill/>
          </a:ln>
        </p:spPr>
      </p:pic>
      <p:pic>
        <p:nvPicPr>
          <p:cNvPr id="175" name="{{teamdynamicchart}}" descr=""/>
          <p:cNvPicPr/>
          <p:nvPr/>
        </p:nvPicPr>
        <p:blipFill>
          <a:blip r:embed="rId3"/>
          <a:stretch/>
        </p:blipFill>
        <p:spPr>
          <a:xfrm>
            <a:off x="2232000" y="612000"/>
            <a:ext cx="5759640" cy="467964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feld 47"/>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Die Orientierung bei der Bewertung von Situationen</a:t>
            </a:r>
            <a:endParaRPr b="0" lang="de-DE" sz="3000" spc="-1" strike="noStrike">
              <a:solidFill>
                <a:srgbClr val="000000"/>
              </a:solidFill>
              <a:latin typeface="Arial"/>
            </a:endParaRPr>
          </a:p>
        </p:txBody>
      </p:sp>
      <p:pic>
        <p:nvPicPr>
          <p:cNvPr id="177" name="Grafik 9" descr=""/>
          <p:cNvPicPr/>
          <p:nvPr/>
        </p:nvPicPr>
        <p:blipFill>
          <a:blip r:embed="rId1"/>
          <a:stretch/>
        </p:blipFill>
        <p:spPr>
          <a:xfrm>
            <a:off x="305280" y="147240"/>
            <a:ext cx="619560" cy="407160"/>
          </a:xfrm>
          <a:prstGeom prst="rect">
            <a:avLst/>
          </a:prstGeom>
          <a:ln w="0">
            <a:noFill/>
          </a:ln>
        </p:spPr>
      </p:pic>
      <p:sp>
        <p:nvSpPr>
          <p:cNvPr id="178" name="Textfeld 48"/>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79" name="Textfeld 49"/>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47E06DC-F5A5-46FB-B8A1-D329E043738D}"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80" name="Textfeld 50"/>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81" name="Picture 9" descr=""/>
          <p:cNvPicPr/>
          <p:nvPr/>
        </p:nvPicPr>
        <p:blipFill>
          <a:blip r:embed="rId2"/>
          <a:stretch/>
        </p:blipFill>
        <p:spPr>
          <a:xfrm>
            <a:off x="321480" y="5117400"/>
            <a:ext cx="439560" cy="439560"/>
          </a:xfrm>
          <a:prstGeom prst="rect">
            <a:avLst/>
          </a:prstGeom>
          <a:ln w="0">
            <a:noFill/>
          </a:ln>
        </p:spPr>
      </p:pic>
      <p:pic>
        <p:nvPicPr>
          <p:cNvPr id="182" name="{{teamorientationchart}}" descr=""/>
          <p:cNvPicPr/>
          <p:nvPr/>
        </p:nvPicPr>
        <p:blipFill>
          <a:blip r:embed="rId3"/>
          <a:stretch/>
        </p:blipFill>
        <p:spPr>
          <a:xfrm>
            <a:off x="2160000" y="648000"/>
            <a:ext cx="5759640" cy="467964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Textfeld 51"/>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Die Präferenzen: Wahrnehmen und Entscheiden</a:t>
            </a:r>
            <a:endParaRPr b="0" lang="de-DE" sz="3000" spc="-1" strike="noStrike">
              <a:solidFill>
                <a:srgbClr val="000000"/>
              </a:solidFill>
              <a:latin typeface="Arial"/>
            </a:endParaRPr>
          </a:p>
        </p:txBody>
      </p:sp>
      <p:pic>
        <p:nvPicPr>
          <p:cNvPr id="184" name="Grafik 10" descr=""/>
          <p:cNvPicPr/>
          <p:nvPr/>
        </p:nvPicPr>
        <p:blipFill>
          <a:blip r:embed="rId1"/>
          <a:stretch/>
        </p:blipFill>
        <p:spPr>
          <a:xfrm>
            <a:off x="305280" y="147240"/>
            <a:ext cx="619560" cy="407160"/>
          </a:xfrm>
          <a:prstGeom prst="rect">
            <a:avLst/>
          </a:prstGeom>
          <a:ln w="0">
            <a:noFill/>
          </a:ln>
        </p:spPr>
      </p:pic>
      <p:sp>
        <p:nvSpPr>
          <p:cNvPr id="185" name="Textfeld 52"/>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86" name="Textfeld 53"/>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09A10F5-F3A3-496C-9E37-F100EA3BAC6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87" name="Textfeld 54"/>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88" name="Picture 11" descr=""/>
          <p:cNvPicPr/>
          <p:nvPr/>
        </p:nvPicPr>
        <p:blipFill>
          <a:blip r:embed="rId2"/>
          <a:stretch/>
        </p:blipFill>
        <p:spPr>
          <a:xfrm>
            <a:off x="321480" y="5117400"/>
            <a:ext cx="439560" cy="439560"/>
          </a:xfrm>
          <a:prstGeom prst="rect">
            <a:avLst/>
          </a:prstGeom>
          <a:ln w="0">
            <a:noFill/>
          </a:ln>
        </p:spPr>
      </p:pic>
      <p:pic>
        <p:nvPicPr>
          <p:cNvPr id="189" name="{{teampreferenceschart}}" descr=""/>
          <p:cNvPicPr/>
          <p:nvPr/>
        </p:nvPicPr>
        <p:blipFill>
          <a:blip r:embed="rId3"/>
          <a:stretch/>
        </p:blipFill>
        <p:spPr>
          <a:xfrm>
            <a:off x="2160000" y="612000"/>
            <a:ext cx="5759640" cy="467964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feld 55"/>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Fokussierung bei der Erledigung von Aufgaben</a:t>
            </a:r>
            <a:endParaRPr b="0" lang="de-DE" sz="3000" spc="-1" strike="noStrike">
              <a:solidFill>
                <a:srgbClr val="000000"/>
              </a:solidFill>
              <a:latin typeface="Arial"/>
            </a:endParaRPr>
          </a:p>
        </p:txBody>
      </p:sp>
      <p:pic>
        <p:nvPicPr>
          <p:cNvPr id="191" name="Grafik 13" descr=""/>
          <p:cNvPicPr/>
          <p:nvPr/>
        </p:nvPicPr>
        <p:blipFill>
          <a:blip r:embed="rId1"/>
          <a:stretch/>
        </p:blipFill>
        <p:spPr>
          <a:xfrm>
            <a:off x="305280" y="147240"/>
            <a:ext cx="619560" cy="407160"/>
          </a:xfrm>
          <a:prstGeom prst="rect">
            <a:avLst/>
          </a:prstGeom>
          <a:ln w="0">
            <a:noFill/>
          </a:ln>
        </p:spPr>
      </p:pic>
      <p:sp>
        <p:nvSpPr>
          <p:cNvPr id="192" name="Textfeld 56"/>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93" name="Textfeld 57"/>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95F8577-8D33-4AFB-BCDA-3CD3148B438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94" name="Textfeld 58"/>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195" name="Picture 12" descr=""/>
          <p:cNvPicPr/>
          <p:nvPr/>
        </p:nvPicPr>
        <p:blipFill>
          <a:blip r:embed="rId2"/>
          <a:stretch/>
        </p:blipFill>
        <p:spPr>
          <a:xfrm>
            <a:off x="321480" y="5117400"/>
            <a:ext cx="439560" cy="439560"/>
          </a:xfrm>
          <a:prstGeom prst="rect">
            <a:avLst/>
          </a:prstGeom>
          <a:ln w="0">
            <a:noFill/>
          </a:ln>
        </p:spPr>
      </p:pic>
      <p:pic>
        <p:nvPicPr>
          <p:cNvPr id="196" name="{{teamfocuschart}}" descr=""/>
          <p:cNvPicPr/>
          <p:nvPr/>
        </p:nvPicPr>
        <p:blipFill>
          <a:blip r:embed="rId3"/>
          <a:stretch/>
        </p:blipFill>
        <p:spPr>
          <a:xfrm>
            <a:off x="2160000" y="648000"/>
            <a:ext cx="5759640" cy="467964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Textfeld 59"/>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Die impliziten Motive (Triebkräfte)</a:t>
            </a:r>
            <a:endParaRPr b="0" lang="de-DE" sz="3000" spc="-1" strike="noStrike">
              <a:solidFill>
                <a:srgbClr val="000000"/>
              </a:solidFill>
              <a:latin typeface="Arial"/>
            </a:endParaRPr>
          </a:p>
        </p:txBody>
      </p:sp>
      <p:pic>
        <p:nvPicPr>
          <p:cNvPr id="198" name="Grafik 14" descr=""/>
          <p:cNvPicPr/>
          <p:nvPr/>
        </p:nvPicPr>
        <p:blipFill>
          <a:blip r:embed="rId1"/>
          <a:stretch/>
        </p:blipFill>
        <p:spPr>
          <a:xfrm>
            <a:off x="305280" y="147240"/>
            <a:ext cx="619560" cy="407160"/>
          </a:xfrm>
          <a:prstGeom prst="rect">
            <a:avLst/>
          </a:prstGeom>
          <a:ln w="0">
            <a:noFill/>
          </a:ln>
        </p:spPr>
      </p:pic>
      <p:sp>
        <p:nvSpPr>
          <p:cNvPr id="199" name="Textfeld 60"/>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00" name="Textfeld 61"/>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4210A44-FC7C-47BE-82B5-0D31332989C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01" name="Textfeld 62"/>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202" name="Picture 13" descr=""/>
          <p:cNvPicPr/>
          <p:nvPr/>
        </p:nvPicPr>
        <p:blipFill>
          <a:blip r:embed="rId2"/>
          <a:stretch/>
        </p:blipFill>
        <p:spPr>
          <a:xfrm>
            <a:off x="321480" y="5117400"/>
            <a:ext cx="439560" cy="439560"/>
          </a:xfrm>
          <a:prstGeom prst="rect">
            <a:avLst/>
          </a:prstGeom>
          <a:ln w="0">
            <a:noFill/>
          </a:ln>
        </p:spPr>
      </p:pic>
      <p:pic>
        <p:nvPicPr>
          <p:cNvPr id="203" name="{{teamimplicitchart}}" descr=""/>
          <p:cNvPicPr/>
          <p:nvPr/>
        </p:nvPicPr>
        <p:blipFill>
          <a:blip r:embed="rId3"/>
          <a:stretch/>
        </p:blipFill>
        <p:spPr>
          <a:xfrm>
            <a:off x="2124000" y="612000"/>
            <a:ext cx="5759640" cy="467964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Textfeld 63"/>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Die ideale Rollenzuordnung</a:t>
            </a:r>
            <a:endParaRPr b="0" lang="de-DE" sz="3000" spc="-1" strike="noStrike">
              <a:solidFill>
                <a:srgbClr val="000000"/>
              </a:solidFill>
              <a:latin typeface="Arial"/>
            </a:endParaRPr>
          </a:p>
        </p:txBody>
      </p:sp>
      <p:pic>
        <p:nvPicPr>
          <p:cNvPr id="205" name="Grafik 15" descr=""/>
          <p:cNvPicPr/>
          <p:nvPr/>
        </p:nvPicPr>
        <p:blipFill>
          <a:blip r:embed="rId1"/>
          <a:stretch/>
        </p:blipFill>
        <p:spPr>
          <a:xfrm>
            <a:off x="305280" y="147240"/>
            <a:ext cx="619560" cy="407160"/>
          </a:xfrm>
          <a:prstGeom prst="rect">
            <a:avLst/>
          </a:prstGeom>
          <a:ln w="0">
            <a:noFill/>
          </a:ln>
        </p:spPr>
      </p:pic>
      <p:sp>
        <p:nvSpPr>
          <p:cNvPr id="206" name="Textfeld 66"/>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07" name="Textfeld 67"/>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71C3301-B511-4A6E-8A61-AE582BC70199}"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08" name="Textfeld 68"/>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209" name="Picture 14" descr=""/>
          <p:cNvPicPr/>
          <p:nvPr/>
        </p:nvPicPr>
        <p:blipFill>
          <a:blip r:embed="rId2"/>
          <a:stretch/>
        </p:blipFill>
        <p:spPr>
          <a:xfrm>
            <a:off x="321480" y="5117400"/>
            <a:ext cx="439560" cy="439560"/>
          </a:xfrm>
          <a:prstGeom prst="rect">
            <a:avLst/>
          </a:prstGeom>
          <a:ln w="0">
            <a:noFill/>
          </a:ln>
        </p:spPr>
      </p:pic>
      <p:pic>
        <p:nvPicPr>
          <p:cNvPr id="210" name="{{teamrolechart}}" descr=""/>
          <p:cNvPicPr/>
          <p:nvPr/>
        </p:nvPicPr>
        <p:blipFill>
          <a:blip r:embed="rId3"/>
          <a:stretch/>
        </p:blipFill>
        <p:spPr>
          <a:xfrm>
            <a:off x="2016000" y="612000"/>
            <a:ext cx="6120000" cy="467856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Textfeld 69"/>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Die Team-Persönlichkeit</a:t>
            </a:r>
            <a:endParaRPr b="0" lang="de-DE" sz="3000" spc="-1" strike="noStrike">
              <a:solidFill>
                <a:srgbClr val="000000"/>
              </a:solidFill>
              <a:latin typeface="Arial"/>
            </a:endParaRPr>
          </a:p>
        </p:txBody>
      </p:sp>
      <p:pic>
        <p:nvPicPr>
          <p:cNvPr id="212" name="Grafik 16" descr=""/>
          <p:cNvPicPr/>
          <p:nvPr/>
        </p:nvPicPr>
        <p:blipFill>
          <a:blip r:embed="rId1"/>
          <a:stretch/>
        </p:blipFill>
        <p:spPr>
          <a:xfrm>
            <a:off x="305280" y="147240"/>
            <a:ext cx="619560" cy="407160"/>
          </a:xfrm>
          <a:prstGeom prst="rect">
            <a:avLst/>
          </a:prstGeom>
          <a:ln w="0">
            <a:noFill/>
          </a:ln>
        </p:spPr>
      </p:pic>
      <p:sp>
        <p:nvSpPr>
          <p:cNvPr id="213" name="Textfeld 70"/>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14" name="Textfeld 71"/>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53DB67D-7054-495A-A9C1-9D8A0553319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15" name="Textfeld 76"/>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216" name="Picture 15" descr=""/>
          <p:cNvPicPr/>
          <p:nvPr/>
        </p:nvPicPr>
        <p:blipFill>
          <a:blip r:embed="rId2"/>
          <a:stretch/>
        </p:blipFill>
        <p:spPr>
          <a:xfrm>
            <a:off x="321480" y="5117400"/>
            <a:ext cx="439560" cy="439560"/>
          </a:xfrm>
          <a:prstGeom prst="rect">
            <a:avLst/>
          </a:prstGeom>
          <a:ln w="0">
            <a:noFill/>
          </a:ln>
        </p:spPr>
      </p:pic>
      <p:pic>
        <p:nvPicPr>
          <p:cNvPr id="217" name="{{teampersonalitychart}}" descr=""/>
          <p:cNvPicPr/>
          <p:nvPr/>
        </p:nvPicPr>
        <p:blipFill>
          <a:blip r:embed="rId3"/>
          <a:stretch/>
        </p:blipFill>
        <p:spPr>
          <a:xfrm rot="16200">
            <a:off x="1741680" y="1469160"/>
            <a:ext cx="6764040" cy="3300480"/>
          </a:xfrm>
          <a:prstGeom prst="rect">
            <a:avLst/>
          </a:prstGeom>
          <a:ln w="0">
            <a:noFill/>
          </a:ln>
        </p:spPr>
      </p:pic>
      <p:sp>
        <p:nvSpPr>
          <p:cNvPr id="218" name="Textfeld 77"/>
          <p:cNvSpPr/>
          <p:nvPr/>
        </p:nvSpPr>
        <p:spPr>
          <a:xfrm>
            <a:off x="3600000" y="843840"/>
            <a:ext cx="2877480" cy="4248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de-DE" sz="2200" spc="-1" strike="noStrike">
                <a:solidFill>
                  <a:srgbClr val="ff0000"/>
                </a:solidFill>
                <a:latin typeface="Calibri"/>
                <a:ea typeface="DejaVu Sans"/>
              </a:rPr>
              <a:t>Generalist</a:t>
            </a:r>
            <a:endParaRPr b="0" lang="de-DE"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Textfeld 7"/>
          <p:cNvSpPr/>
          <p:nvPr/>
        </p:nvSpPr>
        <p:spPr>
          <a:xfrm>
            <a:off x="209880" y="702000"/>
            <a:ext cx="943884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Für weitere Informationen wenden Sie sich bitte an:</a:t>
            </a:r>
            <a:endParaRPr b="0" lang="de-DE" sz="1200" spc="-1" strike="noStrike">
              <a:solidFill>
                <a:srgbClr val="000000"/>
              </a:solidFill>
              <a:latin typeface="Arial"/>
            </a:endParaRPr>
          </a:p>
        </p:txBody>
      </p:sp>
      <p:sp>
        <p:nvSpPr>
          <p:cNvPr id="220" name="Textfeld 8"/>
          <p:cNvSpPr/>
          <p:nvPr/>
        </p:nvSpPr>
        <p:spPr>
          <a:xfrm>
            <a:off x="419760" y="938160"/>
            <a:ext cx="3173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Hamster Handels GmbH</a:t>
            </a:r>
            <a:endParaRPr b="0" lang="de-DE" sz="1200" spc="-1" strike="noStrike">
              <a:solidFill>
                <a:srgbClr val="000000"/>
              </a:solidFill>
              <a:latin typeface="Arial"/>
            </a:endParaRPr>
          </a:p>
        </p:txBody>
      </p:sp>
      <p:pic>
        <p:nvPicPr>
          <p:cNvPr id="221" name="Picture 4" descr=""/>
          <p:cNvPicPr/>
          <p:nvPr/>
        </p:nvPicPr>
        <p:blipFill>
          <a:blip r:embed="rId1"/>
          <a:stretch/>
        </p:blipFill>
        <p:spPr>
          <a:xfrm>
            <a:off x="3803400" y="3852000"/>
            <a:ext cx="3414600" cy="929880"/>
          </a:xfrm>
          <a:prstGeom prst="rect">
            <a:avLst/>
          </a:prstGeom>
          <a:ln w="0">
            <a:noFill/>
          </a:ln>
        </p:spPr>
      </p:pic>
      <p:sp>
        <p:nvSpPr>
          <p:cNvPr id="222" name="Textfeld 42"/>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sense.AI.tion</a:t>
            </a:r>
            <a:endParaRPr b="0" lang="de-DE" sz="3000" spc="-1" strike="noStrike">
              <a:solidFill>
                <a:srgbClr val="000000"/>
              </a:solidFill>
              <a:latin typeface="Arial"/>
            </a:endParaRPr>
          </a:p>
        </p:txBody>
      </p:sp>
      <p:pic>
        <p:nvPicPr>
          <p:cNvPr id="223" name="Grafik 11" descr=""/>
          <p:cNvPicPr/>
          <p:nvPr/>
        </p:nvPicPr>
        <p:blipFill>
          <a:blip r:embed="rId2"/>
          <a:stretch/>
        </p:blipFill>
        <p:spPr>
          <a:xfrm>
            <a:off x="305280" y="147240"/>
            <a:ext cx="619560" cy="407160"/>
          </a:xfrm>
          <a:prstGeom prst="rect">
            <a:avLst/>
          </a:prstGeom>
          <a:ln w="0">
            <a:noFill/>
          </a:ln>
        </p:spPr>
      </p:pic>
      <p:sp>
        <p:nvSpPr>
          <p:cNvPr id="224" name="Textfeld 4"/>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25" name="Textfeld 64"/>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974A324D-79C2-4B9A-9508-BF564E4EF284}"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26" name="Textfeld 65"/>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Team-Motivationsprofil</a:t>
            </a:r>
            <a:endParaRPr b="0" lang="de-DE" sz="1600" spc="-1" strike="noStrike">
              <a:solidFill>
                <a:srgbClr val="000000"/>
              </a:solidFill>
              <a:latin typeface="Arial"/>
            </a:endParaRPr>
          </a:p>
        </p:txBody>
      </p:sp>
      <p:pic>
        <p:nvPicPr>
          <p:cNvPr id="227" name="Picture 10" descr=""/>
          <p:cNvPicPr/>
          <p:nvPr/>
        </p:nvPicPr>
        <p:blipFill>
          <a:blip r:embed="rId3"/>
          <a:stretch/>
        </p:blipFill>
        <p:spPr>
          <a:xfrm>
            <a:off x="321480" y="5117400"/>
            <a:ext cx="439560" cy="439560"/>
          </a:xfrm>
          <a:prstGeom prst="rect">
            <a:avLst/>
          </a:prstGeom>
          <a:ln w="0">
            <a:noFill/>
          </a:ln>
        </p:spPr>
      </p:pic>
      <p:sp>
        <p:nvSpPr>
          <p:cNvPr id="228" name="Textfeld 15"/>
          <p:cNvSpPr/>
          <p:nvPr/>
        </p:nvSpPr>
        <p:spPr>
          <a:xfrm>
            <a:off x="7589520" y="3654000"/>
            <a:ext cx="214596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Generiert mit </a:t>
            </a:r>
            <a:r>
              <a:rPr b="1" i="1" lang="de-DE" sz="1200" spc="-1" strike="noStrike">
                <a:solidFill>
                  <a:srgbClr val="000000"/>
                </a:solidFill>
                <a:latin typeface="Calibri"/>
                <a:ea typeface="DejaVu Sans"/>
              </a:rPr>
              <a:t>MatchLytics</a:t>
            </a:r>
            <a:r>
              <a:rPr b="1" lang="de-DE" sz="1200" spc="-1" strike="noStrike">
                <a:solidFill>
                  <a:srgbClr val="000000"/>
                </a:solidFill>
                <a:latin typeface="Calibri"/>
                <a:ea typeface="DejaVu Sans"/>
              </a:rPr>
              <a:t> von:</a:t>
            </a:r>
            <a:endParaRPr b="0" lang="de-DE" sz="1200" spc="-1" strike="noStrike">
              <a:solidFill>
                <a:srgbClr val="000000"/>
              </a:solidFill>
              <a:latin typeface="Arial"/>
            </a:endParaRPr>
          </a:p>
        </p:txBody>
      </p:sp>
      <p:sp>
        <p:nvSpPr>
          <p:cNvPr id="229" name="Textfeld 17"/>
          <p:cNvSpPr/>
          <p:nvPr/>
        </p:nvSpPr>
        <p:spPr>
          <a:xfrm>
            <a:off x="7637400" y="3890160"/>
            <a:ext cx="214596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sense.AI.tion GmbH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Schmiedestraße 2a</a:t>
            </a:r>
            <a:br>
              <a:rPr sz="1800"/>
            </a:br>
            <a:r>
              <a:rPr b="0" lang="de-DE" sz="1200" spc="-1" strike="noStrike">
                <a:solidFill>
                  <a:srgbClr val="000000"/>
                </a:solidFill>
                <a:latin typeface="Calibri"/>
                <a:ea typeface="DejaVu Sans"/>
              </a:rPr>
              <a:t>15745 Wildau</a:t>
            </a:r>
            <a:br>
              <a:rPr sz="1800"/>
            </a:br>
            <a:r>
              <a:rPr b="0" lang="de-DE" sz="1200" spc="-1" strike="noStrike">
                <a:solidFill>
                  <a:srgbClr val="000000"/>
                </a:solidFill>
                <a:latin typeface="Calibri"/>
                <a:ea typeface="DejaVu Sans"/>
              </a:rPr>
              <a:t>Deutschland</a:t>
            </a:r>
            <a:endParaRPr b="0" lang="de-DE" sz="1200" spc="-1" strike="noStrike">
              <a:solidFill>
                <a:srgbClr val="000000"/>
              </a:solidFill>
              <a:latin typeface="Arial"/>
            </a:endParaRPr>
          </a:p>
        </p:txBody>
      </p:sp>
      <p:sp>
        <p:nvSpPr>
          <p:cNvPr id="230" name="Textfeld 19"/>
          <p:cNvSpPr/>
          <p:nvPr/>
        </p:nvSpPr>
        <p:spPr>
          <a:xfrm>
            <a:off x="7637400" y="4756320"/>
            <a:ext cx="214596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https://senseaition.com/</a:t>
            </a:r>
            <a:endParaRPr b="0" lang="de-DE" sz="1200" spc="-1" strike="noStrike">
              <a:solidFill>
                <a:srgbClr val="000000"/>
              </a:solidFill>
              <a:latin typeface="Arial"/>
            </a:endParaRPr>
          </a:p>
        </p:txBody>
      </p:sp>
      <p:pic>
        <p:nvPicPr>
          <p:cNvPr id="231" name="{{customerimage}}" descr=""/>
          <p:cNvPicPr/>
          <p:nvPr/>
        </p:nvPicPr>
        <p:blipFill>
          <a:blip r:embed="rId4"/>
          <a:stretch/>
        </p:blipFill>
        <p:spPr>
          <a:xfrm>
            <a:off x="343800" y="1404000"/>
            <a:ext cx="945360" cy="9453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1075</TotalTime>
  <Application>LibreOffice/24.2.6.2$Linux_X86_64 LibreOffice_project/420$Build-2</Application>
  <AppVersion>15.0000</AppVersion>
  <Company>Company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2024-04-16T09:03:41Z</dcterms:created>
  <dc:creator/>
  <dc:description/>
  <dc:language>de-DE</dc:language>
  <cp:lastModifiedBy>Matthias Boldt</cp:lastModifiedBy>
  <dcterms:modified xsi:type="dcterms:W3CDTF">2024-11-23T17:43:29Z</dcterms:modified>
  <cp:revision>137</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