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12.xml.rels" ContentType="application/vnd.openxmlformats-package.relationships+xml"/>
  <Override PartName="/ppt/slideMasters/_rels/slideMaster6.xml.rels" ContentType="application/vnd.openxmlformats-package.relationships+xml"/>
  <Override PartName="/ppt/slideMasters/_rels/slideMaster11.xml.rels" ContentType="application/vnd.openxmlformats-package.relationships+xml"/>
  <Override PartName="/ppt/slideMasters/_rels/slideMaster5.xml.rels" ContentType="application/vnd.openxmlformats-package.relationships+xml"/>
  <Override PartName="/ppt/slideMasters/_rels/slideMaster10.xml.rels" ContentType="application/vnd.openxmlformats-package.relationships+xml"/>
  <Override PartName="/ppt/slideMasters/_rels/slideMaster4.xml.rels" ContentType="application/vnd.openxmlformats-package.relationships+xml"/>
  <Override PartName="/ppt/slideMasters/_rels/slideMaster9.xml.rels" ContentType="application/vnd.openxmlformats-package.relationships+xml"/>
  <Override PartName="/ppt/slideMasters/_rels/slideMaster8.xml.rels" ContentType="application/vnd.openxmlformats-package.relationships+xml"/>
  <Override PartName="/ppt/slideMasters/_rels/slideMaster7.xml.rels" ContentType="application/vnd.openxmlformats-package.relationships+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presProps.xml" ContentType="application/vnd.openxmlformats-officedocument.presentationml.presProps+xml"/>
  <Override PartName="/ppt/theme/theme1.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12.xml" ContentType="application/vnd.openxmlformats-officedocument.theme+xml"/>
  <Override PartName="/ppt/theme/theme3.xml" ContentType="application/vnd.openxmlformats-officedocument.theme+xml"/>
  <Override PartName="/ppt/theme/theme1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slideLayouts/_rels/slideLayout9.xml.rels" ContentType="application/vnd.openxmlformats-package.relationships+xml"/>
  <Override PartName="/ppt/slideLayouts/_rels/slideLayout8.xml.rels" ContentType="application/vnd.openxmlformats-package.relationships+xml"/>
  <Override PartName="/ppt/slideLayouts/_rels/slideLayout12.xml.rels" ContentType="application/vnd.openxmlformats-package.relationships+xml"/>
  <Override PartName="/ppt/slideLayouts/_rels/slideLayout4.xml.rels" ContentType="application/vnd.openxmlformats-package.relationships+xml"/>
  <Override PartName="/ppt/slideLayouts/_rels/slideLayout7.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6.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5.xml.rels" ContentType="application/vnd.openxmlformats-package.relationships+xml"/>
  <Override PartName="/ppt/slideLayouts/_rels/slideLayout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slideLayouts/slideLayout12.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_rels/presentation.xml.rels" ContentType="application/vnd.openxmlformats-package.relationships+xml"/>
  <Override PartName="/ppt/notesMasters/_rels/notesMaster1.xml.rels" ContentType="application/vnd.openxmlformats-package.relationships+xml"/>
  <Override PartName="/ppt/notesMasters/notesMaster1.xml" ContentType="application/vnd.openxmlformats-officedocument.presentationml.notesMaster+xml"/>
  <Override PartName="/ppt/media/image1.png" ContentType="image/png"/>
  <Override PartName="/ppt/media/image2.png" ContentType="image/png"/>
  <Override PartName="/ppt/media/image3.png" ContentType="image/png"/>
  <Override PartName="/ppt/media/image4.png" ContentType="image/png"/>
  <Override PartName="/ppt/media/image5.png" ContentType="image/png"/>
  <Override PartName="/ppt/media/image6.png" ContentType="image/png"/>
  <Override PartName="/ppt/media/image10.png" ContentType="image/png"/>
  <Override PartName="/ppt/media/image7.png" ContentType="image/png"/>
  <Override PartName="/ppt/media/image11.png" ContentType="image/png"/>
  <Override PartName="/ppt/media/image8.png" ContentType="image/png"/>
  <Override PartName="/ppt/media/image12.png" ContentType="image/png"/>
  <Override PartName="/ppt/media/image9.png" ContentType="image/png"/>
  <Override PartName="/ppt/media/image13.png" ContentType="image/png"/>
  <Override PartName="/ppt/slides/slide1.xml" ContentType="application/vnd.openxmlformats-officedocument.presentationml.slide+xml"/>
  <Override PartName="/ppt/slides/_rels/slide12.xml.rels" ContentType="application/vnd.openxmlformats-package.relationships+xml"/>
  <Override PartName="/ppt/slides/_rels/slide9.xml.rels" ContentType="application/vnd.openxmlformats-package.relationships+xml"/>
  <Override PartName="/ppt/slides/_rels/slide11.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5.xml.rels" ContentType="application/vnd.openxmlformats-package.relationships+xml"/>
  <Override PartName="/ppt/slides/_rels/slide4.xml.rels" ContentType="application/vnd.openxmlformats-package.relationships+xml"/>
  <Override PartName="/ppt/slides/_rels/slide3.xml.rels" ContentType="application/vnd.openxmlformats-package.relationships+xml"/>
  <Override PartName="/ppt/slides/_rels/slide2.xml.rels" ContentType="application/vnd.openxmlformats-package.relationships+xml"/>
  <Override PartName="/ppt/slides/_rels/slide1.xml.rels" ContentType="application/vnd.openxmlformats-package.relationships+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10.xml" ContentType="application/vnd.openxmlformats-officedocument.presentationml.notesSlide+xml"/>
  <Override PartName="/ppt/notesSlides/_rels/notesSlide12.xml.rels" ContentType="application/vnd.openxmlformats-package.relationships+xml"/>
  <Override PartName="/ppt/notesSlides/_rels/notesSlide5.xml.rels" ContentType="application/vnd.openxmlformats-package.relationships+xml"/>
  <Override PartName="/ppt/notesSlides/_rels/notesSlide11.xml.rels" ContentType="application/vnd.openxmlformats-package.relationships+xml"/>
  <Override PartName="/ppt/notesSlides/_rels/notesSlide4.xml.rels" ContentType="application/vnd.openxmlformats-package.relationships+xml"/>
  <Override PartName="/ppt/notesSlides/_rels/notesSlide9.xml.rels" ContentType="application/vnd.openxmlformats-package.relationships+xml"/>
  <Override PartName="/ppt/notesSlides/_rels/notesSlide10.xml.rels" ContentType="application/vnd.openxmlformats-package.relationships+xml"/>
  <Override PartName="/ppt/notesSlides/_rels/notesSlide3.xml.rels" ContentType="application/vnd.openxmlformats-package.relationships+xml"/>
  <Override PartName="/ppt/notesSlides/_rels/notesSlide8.xml.rels" ContentType="application/vnd.openxmlformats-package.relationships+xml"/>
  <Override PartName="/ppt/notesSlides/_rels/notesSlide7.xml.rels" ContentType="application/vnd.openxmlformats-package.relationships+xml"/>
  <Override PartName="/ppt/notesSlides/_rels/notesSlide6.xml.rels" ContentType="application/vnd.openxmlformats-package.relationships+xml"/>
  <Override PartName="/ppt/notesSlides/_rels/notesSlide2.xml.rels" ContentType="application/vnd.openxmlformats-package.relationships+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 id="2147483670" r:id="rId13"/>
  </p:sldMasterIdLst>
  <p:notesMasterIdLst>
    <p:notesMasterId r:id="rId14"/>
  </p:notesMasterIdLst>
  <p:sldIdLst>
    <p:sldId id="256" r:id="rId15"/>
    <p:sldId id="257" r:id="rId16"/>
    <p:sldId id="258" r:id="rId17"/>
    <p:sldId id="259" r:id="rId18"/>
    <p:sldId id="260" r:id="rId19"/>
    <p:sldId id="261" r:id="rId20"/>
    <p:sldId id="262" r:id="rId21"/>
    <p:sldId id="263" r:id="rId22"/>
    <p:sldId id="264" r:id="rId23"/>
    <p:sldId id="265" r:id="rId24"/>
    <p:sldId id="266" r:id="rId25"/>
    <p:sldId id="267" r:id="rId26"/>
  </p:sldIdLst>
  <p:sldSz cx="10080625" cy="5670550"/>
  <p:notesSz cx="10080625" cy="567055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notesMaster" Target="notesMasters/notesMaster1.xml"/><Relationship Id="rId15" Type="http://schemas.openxmlformats.org/officeDocument/2006/relationships/slide" Target="slides/slide1.xml"/><Relationship Id="rId16" Type="http://schemas.openxmlformats.org/officeDocument/2006/relationships/slide" Target="slides/slide2.xml"/><Relationship Id="rId17" Type="http://schemas.openxmlformats.org/officeDocument/2006/relationships/slide" Target="slides/slide3.xml"/><Relationship Id="rId18" Type="http://schemas.openxmlformats.org/officeDocument/2006/relationships/slide" Target="slides/slide4.xml"/><Relationship Id="rId19" Type="http://schemas.openxmlformats.org/officeDocument/2006/relationships/slide" Target="slides/slide5.xml"/><Relationship Id="rId20" Type="http://schemas.openxmlformats.org/officeDocument/2006/relationships/slide" Target="slides/slide6.xml"/><Relationship Id="rId21" Type="http://schemas.openxmlformats.org/officeDocument/2006/relationships/slide" Target="slides/slide7.xml"/><Relationship Id="rId22" Type="http://schemas.openxmlformats.org/officeDocument/2006/relationships/slide" Target="slides/slide8.xml"/><Relationship Id="rId23" Type="http://schemas.openxmlformats.org/officeDocument/2006/relationships/slide" Target="slides/slide9.xml"/><Relationship Id="rId24" Type="http://schemas.openxmlformats.org/officeDocument/2006/relationships/slide" Target="slides/slide10.xml"/><Relationship Id="rId25" Type="http://schemas.openxmlformats.org/officeDocument/2006/relationships/slide" Target="slides/slide11.xml"/><Relationship Id="rId26" Type="http://schemas.openxmlformats.org/officeDocument/2006/relationships/slide" Target="slides/slide12.xml"/><Relationship Id="rId27"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13.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 name="PlaceHolder 1"/>
          <p:cNvSpPr>
            <a:spLocks noGrp="1"/>
          </p:cNvSpPr>
          <p:nvPr>
            <p:ph type="sldImg"/>
          </p:nvPr>
        </p:nvSpPr>
        <p:spPr>
          <a:xfrm>
            <a:off x="0" y="812520"/>
            <a:ext cx="0" cy="0"/>
          </a:xfrm>
          <a:prstGeom prst="rect">
            <a:avLst/>
          </a:prstGeom>
          <a:noFill/>
          <a:ln w="0">
            <a:noFill/>
          </a:ln>
        </p:spPr>
        <p:txBody>
          <a:bodyPr lIns="0" rIns="0" tIns="0" bIns="0" anchor="ctr">
            <a:noAutofit/>
          </a:bodyPr>
          <a:p>
            <a:pPr algn="ctr"/>
            <a:r>
              <a:rPr b="0" lang="de-DE" sz="4400" spc="-1" strike="noStrike">
                <a:solidFill>
                  <a:srgbClr val="000000"/>
                </a:solidFill>
                <a:latin typeface="Arial"/>
              </a:rPr>
              <a:t>Folie mittels Klicken verschieben</a:t>
            </a:r>
            <a:endParaRPr b="0" lang="de-DE" sz="4400" spc="-1" strike="noStrike">
              <a:solidFill>
                <a:srgbClr val="000000"/>
              </a:solidFill>
              <a:latin typeface="Arial"/>
            </a:endParaRPr>
          </a:p>
        </p:txBody>
      </p:sp>
      <p:sp>
        <p:nvSpPr>
          <p:cNvPr id="95"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216000">
              <a:buNone/>
            </a:pPr>
            <a:r>
              <a:rPr b="0" lang="de-DE" sz="2000" spc="-1" strike="noStrike">
                <a:solidFill>
                  <a:srgbClr val="000000"/>
                </a:solidFill>
                <a:latin typeface="Arial"/>
              </a:rPr>
              <a:t>Format der Notizen mittels Klicken bearbeiten</a:t>
            </a:r>
            <a:endParaRPr b="0" lang="de-DE" sz="2000" spc="-1" strike="noStrike">
              <a:solidFill>
                <a:srgbClr val="000000"/>
              </a:solidFill>
              <a:latin typeface="Arial"/>
            </a:endParaRPr>
          </a:p>
        </p:txBody>
      </p:sp>
      <p:sp>
        <p:nvSpPr>
          <p:cNvPr id="96"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de-DE" sz="1400" spc="-1" strike="noStrike">
                <a:solidFill>
                  <a:srgbClr val="000000"/>
                </a:solidFill>
                <a:latin typeface="Times New Roman"/>
              </a:rPr>
              <a:t>&lt;Kopfzeile&gt;</a:t>
            </a:r>
            <a:endParaRPr b="0" lang="de-DE" sz="1400" spc="-1" strike="noStrike">
              <a:solidFill>
                <a:srgbClr val="000000"/>
              </a:solidFill>
              <a:latin typeface="Times New Roman"/>
            </a:endParaRPr>
          </a:p>
        </p:txBody>
      </p:sp>
      <p:sp>
        <p:nvSpPr>
          <p:cNvPr id="97" name="PlaceHolder 4"/>
          <p:cNvSpPr>
            <a:spLocks noGrp="1"/>
          </p:cNvSpPr>
          <p:nvPr>
            <p:ph type="dt" idx="37"/>
          </p:nvPr>
        </p:nvSpPr>
        <p:spPr>
          <a:xfrm>
            <a:off x="4278960" y="0"/>
            <a:ext cx="3280680" cy="534240"/>
          </a:xfrm>
          <a:prstGeom prst="rect">
            <a:avLst/>
          </a:prstGeom>
          <a:noFill/>
          <a:ln w="0">
            <a:noFill/>
          </a:ln>
        </p:spPr>
        <p:txBody>
          <a:bodyPr lIns="0" rIns="0" tIns="0" bIns="0" anchor="t">
            <a:noAutofit/>
          </a:bodyPr>
          <a:lstStyle>
            <a:lvl1pPr indent="0" algn="r">
              <a:buNone/>
              <a:defRPr b="0" lang="de-DE" sz="1400" spc="-1" strike="noStrike">
                <a:solidFill>
                  <a:srgbClr val="000000"/>
                </a:solidFill>
                <a:latin typeface="Times New Roman"/>
              </a:defRPr>
            </a:lvl1pPr>
          </a:lstStyle>
          <a:p>
            <a:pPr indent="0" algn="r">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
        <p:nvSpPr>
          <p:cNvPr id="98" name="PlaceHolder 5"/>
          <p:cNvSpPr>
            <a:spLocks noGrp="1"/>
          </p:cNvSpPr>
          <p:nvPr>
            <p:ph type="ftr" idx="38"/>
          </p:nvPr>
        </p:nvSpPr>
        <p:spPr>
          <a:xfrm>
            <a:off x="0" y="10157400"/>
            <a:ext cx="3280680" cy="534240"/>
          </a:xfrm>
          <a:prstGeom prst="rect">
            <a:avLst/>
          </a:prstGeom>
          <a:noFill/>
          <a:ln w="0">
            <a:noFill/>
          </a:ln>
        </p:spPr>
        <p:txBody>
          <a:bodyPr lIns="0" rIns="0" tIns="0" bIns="0" anchor="b">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&lt;Fußzeile&gt;</a:t>
            </a:r>
            <a:endParaRPr b="0" lang="de-DE" sz="1400" spc="-1" strike="noStrike">
              <a:solidFill>
                <a:srgbClr val="000000"/>
              </a:solidFill>
              <a:latin typeface="Times New Roman"/>
            </a:endParaRPr>
          </a:p>
        </p:txBody>
      </p:sp>
      <p:sp>
        <p:nvSpPr>
          <p:cNvPr id="99" name="PlaceHolder 6"/>
          <p:cNvSpPr>
            <a:spLocks noGrp="1"/>
          </p:cNvSpPr>
          <p:nvPr>
            <p:ph type="sldNum" idx="39"/>
          </p:nvPr>
        </p:nvSpPr>
        <p:spPr>
          <a:xfrm>
            <a:off x="4278960" y="10157400"/>
            <a:ext cx="3280680" cy="534240"/>
          </a:xfrm>
          <a:prstGeom prst="rect">
            <a:avLst/>
          </a:prstGeom>
          <a:noFill/>
          <a:ln w="0">
            <a:noFill/>
          </a:ln>
        </p:spPr>
        <p:txBody>
          <a:bodyPr lIns="0" rIns="0" tIns="0" bIns="0" anchor="b">
            <a:noAutofit/>
          </a:bodyPr>
          <a:lstStyle>
            <a:lvl1pPr indent="0" algn="r">
              <a:buNone/>
              <a:defRPr b="0" lang="de-DE" sz="1400" spc="-1" strike="noStrike">
                <a:solidFill>
                  <a:srgbClr val="000000"/>
                </a:solidFill>
                <a:latin typeface="Times New Roman"/>
              </a:defRPr>
            </a:lvl1pPr>
          </a:lstStyle>
          <a:p>
            <a:pPr indent="0" algn="r">
              <a:buNone/>
            </a:pPr>
            <a:fld id="{7CBE3568-58B7-4E22-932E-58320065321A}" type="slidenum">
              <a:rPr b="0" lang="de-DE" sz="1400" spc="-1" strike="noStrike">
                <a:solidFill>
                  <a:srgbClr val="000000"/>
                </a:solidFill>
                <a:latin typeface="Times New Roman"/>
              </a:rPr>
              <a:t>&lt;Foliennummer&gt;</a:t>
            </a:fld>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2" name="Textfeld 94"/>
          <p:cNvSpPr/>
          <p:nvPr/>
        </p:nvSpPr>
        <p:spPr>
          <a:xfrm>
            <a:off x="900000" y="720000"/>
            <a:ext cx="8384760" cy="22842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de-DE" sz="1800" spc="-1" strike="noStrike">
                <a:solidFill>
                  <a:srgbClr val="000000"/>
                </a:solidFill>
                <a:latin typeface="Arial"/>
              </a:rPr>
              <a:t>Red = enforcement</a:t>
            </a:r>
            <a:r>
              <a:rPr b="0" lang="de-DE" sz="1800" spc="-1" strike="noStrike">
                <a:solidFill>
                  <a:srgbClr val="000000"/>
                </a:solidFill>
                <a:latin typeface="Arial"/>
              </a:rPr>
              <a:t>: </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a:p>
            <a:pPr>
              <a:lnSpc>
                <a:spcPct val="100000"/>
              </a:lnSpc>
            </a:pPr>
            <a:r>
              <a:rPr b="0" lang="de-DE" sz="1800" spc="-1" strike="noStrike">
                <a:solidFill>
                  <a:srgbClr val="000000"/>
                </a:solidFill>
                <a:latin typeface="Arial"/>
              </a:rPr>
              <a:t>Going out into the world. Going on adventures. Asserting your will. Developing yourself, asserting yourself, daring to do something and acquiring something new. The "red" side of the inner team wants to achieve something and make progress so as not to get "stuck" somewhere. Motivation to act spontaneously with the typical characteristics: visionary and energetic.</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3" name="Textfeld 83"/>
          <p:cNvSpPr/>
          <p:nvPr/>
        </p:nvSpPr>
        <p:spPr>
          <a:xfrm>
            <a:off x="900000" y="720000"/>
            <a:ext cx="8384760" cy="22842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de-DE" sz="1800" spc="-1" strike="noStrike">
                <a:solidFill>
                  <a:srgbClr val="000000"/>
                </a:solidFill>
                <a:latin typeface="Arial"/>
              </a:rPr>
              <a:t>Red = enforcement</a:t>
            </a:r>
            <a:r>
              <a:rPr b="0" lang="de-DE" sz="1800" spc="-1" strike="noStrike">
                <a:solidFill>
                  <a:srgbClr val="000000"/>
                </a:solidFill>
                <a:latin typeface="Arial"/>
              </a:rPr>
              <a:t>: </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a:p>
            <a:pPr>
              <a:lnSpc>
                <a:spcPct val="100000"/>
              </a:lnSpc>
            </a:pPr>
            <a:r>
              <a:rPr b="0" lang="de-DE" sz="1800" spc="-1" strike="noStrike">
                <a:solidFill>
                  <a:srgbClr val="000000"/>
                </a:solidFill>
                <a:latin typeface="Arial"/>
              </a:rPr>
              <a:t>Going out into the world. Going on adventures. Asserting your will. Developing yourself, asserting yourself, daring to do something and acquiring something new. The "red" side of the inner team wants to achieve something and make progress so as not to get "stuck" somewhere. Motivation to act spontaneously with the typical characteristics: visionary and energetic.</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4" name="Textfeld 13"/>
          <p:cNvSpPr/>
          <p:nvPr/>
        </p:nvSpPr>
        <p:spPr>
          <a:xfrm>
            <a:off x="900000" y="720000"/>
            <a:ext cx="8384760" cy="22842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de-DE" sz="1800" spc="-1" strike="noStrike">
                <a:solidFill>
                  <a:srgbClr val="000000"/>
                </a:solidFill>
                <a:latin typeface="Arial"/>
              </a:rPr>
              <a:t>Red = enforcement</a:t>
            </a:r>
            <a:r>
              <a:rPr b="0" lang="de-DE" sz="1800" spc="-1" strike="noStrike">
                <a:solidFill>
                  <a:srgbClr val="000000"/>
                </a:solidFill>
                <a:latin typeface="Arial"/>
              </a:rPr>
              <a:t>: </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a:p>
            <a:pPr>
              <a:lnSpc>
                <a:spcPct val="100000"/>
              </a:lnSpc>
            </a:pPr>
            <a:r>
              <a:rPr b="0" lang="de-DE" sz="1800" spc="-1" strike="noStrike">
                <a:solidFill>
                  <a:srgbClr val="000000"/>
                </a:solidFill>
                <a:latin typeface="Arial"/>
              </a:rPr>
              <a:t>Going out into the world. Going on adventures. Asserting your will. Developing yourself, asserting yourself, daring to do something and acquiring something new. The "red" side of the inner team wants to achieve something and make progress so as not to get "stuck" somewhere. Motivation to act spontaneously with the typical characteristics: visionary and energetic.</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5" name="Textfeld 21"/>
          <p:cNvSpPr/>
          <p:nvPr/>
        </p:nvSpPr>
        <p:spPr>
          <a:xfrm>
            <a:off x="900000" y="720000"/>
            <a:ext cx="8384760" cy="22842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de-DE" sz="1800" spc="-1" strike="noStrike">
                <a:solidFill>
                  <a:srgbClr val="000000"/>
                </a:solidFill>
                <a:latin typeface="Arial"/>
              </a:rPr>
              <a:t>Red = enforcement</a:t>
            </a:r>
            <a:r>
              <a:rPr b="0" lang="de-DE" sz="1800" spc="-1" strike="noStrike">
                <a:solidFill>
                  <a:srgbClr val="000000"/>
                </a:solidFill>
                <a:latin typeface="Arial"/>
              </a:rPr>
              <a:t>: </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a:p>
            <a:pPr>
              <a:lnSpc>
                <a:spcPct val="100000"/>
              </a:lnSpc>
            </a:pPr>
            <a:r>
              <a:rPr b="0" lang="de-DE" sz="1800" spc="-1" strike="noStrike">
                <a:solidFill>
                  <a:srgbClr val="000000"/>
                </a:solidFill>
                <a:latin typeface="Arial"/>
              </a:rPr>
              <a:t>Going out into the world. Going on adventures. Asserting your will. Developing yourself, asserting yourself, daring to do something and acquiring something new. The "red" side of the inner team wants to achieve something and make progress so as not to get "stuck" somewhere. Motivation to act spontaneously with the typical characteristics: visionary and energetic.</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6" name="Textfeld 26"/>
          <p:cNvSpPr/>
          <p:nvPr/>
        </p:nvSpPr>
        <p:spPr>
          <a:xfrm>
            <a:off x="900000" y="720000"/>
            <a:ext cx="8384760" cy="22842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de-DE" sz="1800" spc="-1" strike="noStrike">
                <a:solidFill>
                  <a:srgbClr val="000000"/>
                </a:solidFill>
                <a:latin typeface="Arial"/>
              </a:rPr>
              <a:t>Red = enforcement</a:t>
            </a:r>
            <a:r>
              <a:rPr b="0" lang="de-DE" sz="1800" spc="-1" strike="noStrike">
                <a:solidFill>
                  <a:srgbClr val="000000"/>
                </a:solidFill>
                <a:latin typeface="Arial"/>
              </a:rPr>
              <a:t>: </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a:p>
            <a:pPr>
              <a:lnSpc>
                <a:spcPct val="100000"/>
              </a:lnSpc>
            </a:pPr>
            <a:r>
              <a:rPr b="0" lang="de-DE" sz="1800" spc="-1" strike="noStrike">
                <a:solidFill>
                  <a:srgbClr val="000000"/>
                </a:solidFill>
                <a:latin typeface="Arial"/>
              </a:rPr>
              <a:t>Going out into the world. Going on adventures. Asserting your will. Developing yourself, asserting yourself, daring to do something and acquiring something new. The "red" side of the inner team wants to achieve something and make progress so as not to get "stuck" somewhere. Motivation to act spontaneously with the typical characteristics: visionary and energetic.</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7" name="Textfeld 31"/>
          <p:cNvSpPr/>
          <p:nvPr/>
        </p:nvSpPr>
        <p:spPr>
          <a:xfrm>
            <a:off x="900000" y="720000"/>
            <a:ext cx="8384760" cy="22842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de-DE" sz="1800" spc="-1" strike="noStrike">
                <a:solidFill>
                  <a:srgbClr val="000000"/>
                </a:solidFill>
                <a:latin typeface="Arial"/>
              </a:rPr>
              <a:t>Red = enforcement</a:t>
            </a:r>
            <a:r>
              <a:rPr b="0" lang="de-DE" sz="1800" spc="-1" strike="noStrike">
                <a:solidFill>
                  <a:srgbClr val="000000"/>
                </a:solidFill>
                <a:latin typeface="Arial"/>
              </a:rPr>
              <a:t>: </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a:p>
            <a:pPr>
              <a:lnSpc>
                <a:spcPct val="100000"/>
              </a:lnSpc>
            </a:pPr>
            <a:r>
              <a:rPr b="0" lang="de-DE" sz="1800" spc="-1" strike="noStrike">
                <a:solidFill>
                  <a:srgbClr val="000000"/>
                </a:solidFill>
                <a:latin typeface="Arial"/>
              </a:rPr>
              <a:t>Going out into the world. Going on adventures. Asserting your will. Developing yourself, asserting yourself, daring to do something and acquiring something new. The "red" side of the inner team wants to achieve something and make progress so as not to get "stuck" somewhere. Motivation to act spontaneously with the typical characteristics: visionary and energetic.</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8" name="Textfeld 36"/>
          <p:cNvSpPr/>
          <p:nvPr/>
        </p:nvSpPr>
        <p:spPr>
          <a:xfrm>
            <a:off x="900000" y="720000"/>
            <a:ext cx="8384760" cy="22842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de-DE" sz="1800" spc="-1" strike="noStrike">
                <a:solidFill>
                  <a:srgbClr val="000000"/>
                </a:solidFill>
                <a:latin typeface="Arial"/>
              </a:rPr>
              <a:t>Red = enforcement</a:t>
            </a:r>
            <a:r>
              <a:rPr b="0" lang="de-DE" sz="1800" spc="-1" strike="noStrike">
                <a:solidFill>
                  <a:srgbClr val="000000"/>
                </a:solidFill>
                <a:latin typeface="Arial"/>
              </a:rPr>
              <a:t>: </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a:p>
            <a:pPr>
              <a:lnSpc>
                <a:spcPct val="100000"/>
              </a:lnSpc>
            </a:pPr>
            <a:r>
              <a:rPr b="0" lang="de-DE" sz="1800" spc="-1" strike="noStrike">
                <a:solidFill>
                  <a:srgbClr val="000000"/>
                </a:solidFill>
                <a:latin typeface="Arial"/>
              </a:rPr>
              <a:t>Going out into the world. Going on adventures. Asserting your will. Developing yourself, asserting yourself, daring to do something and acquiring something new. The "red" side of the inner team wants to achieve something and make progress so as not to get "stuck" somewhere. Motivation to act spontaneously with the typical characteristics: visionary and energetic.</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9" name="Textfeld 41"/>
          <p:cNvSpPr/>
          <p:nvPr/>
        </p:nvSpPr>
        <p:spPr>
          <a:xfrm>
            <a:off x="900000" y="720000"/>
            <a:ext cx="8384760" cy="22842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de-DE" sz="1800" spc="-1" strike="noStrike">
                <a:solidFill>
                  <a:srgbClr val="000000"/>
                </a:solidFill>
                <a:latin typeface="Arial"/>
              </a:rPr>
              <a:t>Red = enforcement</a:t>
            </a:r>
            <a:r>
              <a:rPr b="0" lang="de-DE" sz="1800" spc="-1" strike="noStrike">
                <a:solidFill>
                  <a:srgbClr val="000000"/>
                </a:solidFill>
                <a:latin typeface="Arial"/>
              </a:rPr>
              <a:t>: </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a:p>
            <a:pPr>
              <a:lnSpc>
                <a:spcPct val="100000"/>
              </a:lnSpc>
            </a:pPr>
            <a:r>
              <a:rPr b="0" lang="de-DE" sz="1800" spc="-1" strike="noStrike">
                <a:solidFill>
                  <a:srgbClr val="000000"/>
                </a:solidFill>
                <a:latin typeface="Arial"/>
              </a:rPr>
              <a:t>Going out into the world. Going on adventures. Asserting your will. Developing yourself, asserting yourself, daring to do something and acquiring something new. The "red" side of the inner team wants to achieve something and make progress so as not to get "stuck" somewhere. Motivation to act spontaneously with the typical characteristics: visionary and energetic.</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0" name="Textfeld 47"/>
          <p:cNvSpPr/>
          <p:nvPr/>
        </p:nvSpPr>
        <p:spPr>
          <a:xfrm>
            <a:off x="900000" y="720000"/>
            <a:ext cx="8384760" cy="22842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de-DE" sz="1800" spc="-1" strike="noStrike">
                <a:solidFill>
                  <a:srgbClr val="000000"/>
                </a:solidFill>
                <a:latin typeface="Arial"/>
              </a:rPr>
              <a:t>Red = enforcement</a:t>
            </a:r>
            <a:r>
              <a:rPr b="0" lang="de-DE" sz="1800" spc="-1" strike="noStrike">
                <a:solidFill>
                  <a:srgbClr val="000000"/>
                </a:solidFill>
                <a:latin typeface="Arial"/>
              </a:rPr>
              <a:t>: </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a:p>
            <a:pPr>
              <a:lnSpc>
                <a:spcPct val="100000"/>
              </a:lnSpc>
            </a:pPr>
            <a:r>
              <a:rPr b="0" lang="de-DE" sz="1800" spc="-1" strike="noStrike">
                <a:solidFill>
                  <a:srgbClr val="000000"/>
                </a:solidFill>
                <a:latin typeface="Arial"/>
              </a:rPr>
              <a:t>Going out into the world. Going on adventures. Asserting your will. Developing yourself, asserting yourself, daring to do something and acquiring something new. The "red" side of the inner team wants to achieve something and make progress so as not to get "stuck" somewhere. Motivation to act spontaneously with the typical characteristics: visionary and energetic.</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1" name="Textfeld 52"/>
          <p:cNvSpPr/>
          <p:nvPr/>
        </p:nvSpPr>
        <p:spPr>
          <a:xfrm>
            <a:off x="900000" y="720000"/>
            <a:ext cx="8384760" cy="22842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de-DE" sz="1800" spc="-1" strike="noStrike">
                <a:solidFill>
                  <a:srgbClr val="000000"/>
                </a:solidFill>
                <a:latin typeface="Arial"/>
              </a:rPr>
              <a:t>Red = enforcement</a:t>
            </a:r>
            <a:r>
              <a:rPr b="0" lang="de-DE" sz="1800" spc="-1" strike="noStrike">
                <a:solidFill>
                  <a:srgbClr val="000000"/>
                </a:solidFill>
                <a:latin typeface="Arial"/>
              </a:rPr>
              <a:t>: </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a:p>
            <a:pPr>
              <a:lnSpc>
                <a:spcPct val="100000"/>
              </a:lnSpc>
            </a:pPr>
            <a:r>
              <a:rPr b="0" lang="de-DE" sz="1800" spc="-1" strike="noStrike">
                <a:solidFill>
                  <a:srgbClr val="000000"/>
                </a:solidFill>
                <a:latin typeface="Arial"/>
              </a:rPr>
              <a:t>Going out into the world. Going on adventures. Asserting your will. Developing yourself, asserting yourself, daring to do something and acquiring something new. The "red" side of the inner team wants to achieve something and make progress so as not to get "stuck" somewhere. Motivation to act spontaneously with the typical characteristics: visionary and energetic.</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2" name="shape 13"/>
          <p:cNvSpPr/>
          <p:nvPr/>
        </p:nvSpPr>
        <p:spPr>
          <a:xfrm>
            <a:off x="720000" y="720000"/>
            <a:ext cx="8627040" cy="430704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tabLst>
                <a:tab algn="l" pos="0"/>
              </a:tabLst>
            </a:pPr>
            <a:r>
              <a:rPr b="0" lang="de-DE" sz="2000" spc="-1" strike="noStrike">
                <a:solidFill>
                  <a:srgbClr val="000000"/>
                </a:solidFill>
                <a:latin typeface="Arial"/>
              </a:rPr>
              <a:t>{{notes17}}</a:t>
            </a:r>
            <a:endParaRPr b="0" lang="de-DE" sz="2000" spc="-1" strike="noStrike">
              <a:solidFill>
                <a:srgbClr val="000000"/>
              </a:solidFill>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8"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9"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10" name="PlaceHolder 4"/>
          <p:cNvSpPr>
            <a:spLocks noGrp="1"/>
          </p:cNvSpPr>
          <p:nvPr>
            <p:ph/>
          </p:nvPr>
        </p:nvSpPr>
        <p:spPr>
          <a:xfrm>
            <a:off x="504000" y="3044520"/>
            <a:ext cx="907200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6356A564-8C98-423C-96A5-AB67BBE84D4B}" type="slidenum">
              <a:t>&lt;#&gt;</a:t>
            </a:fld>
          </a:p>
        </p:txBody>
      </p:sp>
      <p:sp>
        <p:nvSpPr>
          <p:cNvPr id="8" name="PlaceHolder 7"/>
          <p:cNvSpPr>
            <a:spLocks noGrp="1"/>
          </p:cNvSpPr>
          <p:nvPr>
            <p:ph type="dt" idx="3"/>
          </p:nvPr>
        </p:nvSpPr>
        <p:spPr/>
        <p:txBody>
          <a:bodyPr/>
          <a:p>
            <a:r>
              <a:rPr lang="de-DE"/>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7"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18" name="PlaceHolder 2"/>
          <p:cNvSpPr>
            <a:spLocks noGrp="1"/>
          </p:cNvSpPr>
          <p:nvPr>
            <p:ph/>
          </p:nvPr>
        </p:nvSpPr>
        <p:spPr>
          <a:xfrm>
            <a:off x="504000" y="1326600"/>
            <a:ext cx="907200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19" name="PlaceHolder 3"/>
          <p:cNvSpPr>
            <a:spLocks noGrp="1"/>
          </p:cNvSpPr>
          <p:nvPr>
            <p:ph/>
          </p:nvPr>
        </p:nvSpPr>
        <p:spPr>
          <a:xfrm>
            <a:off x="504000" y="3044520"/>
            <a:ext cx="907200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5" name="PlaceHolder 4"/>
          <p:cNvSpPr>
            <a:spLocks noGrp="1"/>
          </p:cNvSpPr>
          <p:nvPr>
            <p:ph type="ftr" idx="4"/>
          </p:nvPr>
        </p:nvSpPr>
        <p:spPr/>
        <p:txBody>
          <a:bodyPr/>
          <a:p>
            <a:r>
              <a:t>Footer</a:t>
            </a:r>
          </a:p>
        </p:txBody>
      </p:sp>
      <p:sp>
        <p:nvSpPr>
          <p:cNvPr id="6" name="PlaceHolder 5"/>
          <p:cNvSpPr>
            <a:spLocks noGrp="1"/>
          </p:cNvSpPr>
          <p:nvPr>
            <p:ph type="sldNum" idx="5"/>
          </p:nvPr>
        </p:nvSpPr>
        <p:spPr/>
        <p:txBody>
          <a:bodyPr/>
          <a:p>
            <a:fld id="{32322F29-5B13-4B47-9344-D5652B4B4692}" type="slidenum">
              <a:t>&lt;#&gt;</a:t>
            </a:fld>
          </a:p>
        </p:txBody>
      </p:sp>
      <p:sp>
        <p:nvSpPr>
          <p:cNvPr id="7" name="PlaceHolder 6"/>
          <p:cNvSpPr>
            <a:spLocks noGrp="1"/>
          </p:cNvSpPr>
          <p:nvPr>
            <p:ph type="dt" idx="6"/>
          </p:nvPr>
        </p:nvSpPr>
        <p:spPr/>
        <p:txBody>
          <a:bodyPr/>
          <a:p>
            <a:r>
              <a:rPr lang="de-DE"/>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29"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30"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31"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32" name="PlaceHolder 5"/>
          <p:cNvSpPr>
            <a:spLocks noGrp="1"/>
          </p:cNvSpPr>
          <p:nvPr>
            <p:ph/>
          </p:nvPr>
        </p:nvSpPr>
        <p:spPr>
          <a:xfrm>
            <a:off x="5152680" y="304452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7" name="PlaceHolder 6"/>
          <p:cNvSpPr>
            <a:spLocks noGrp="1"/>
          </p:cNvSpPr>
          <p:nvPr>
            <p:ph type="ftr" idx="7"/>
          </p:nvPr>
        </p:nvSpPr>
        <p:spPr/>
        <p:txBody>
          <a:bodyPr/>
          <a:p>
            <a:r>
              <a:t>Footer</a:t>
            </a:r>
          </a:p>
        </p:txBody>
      </p:sp>
      <p:sp>
        <p:nvSpPr>
          <p:cNvPr id="8" name="PlaceHolder 7"/>
          <p:cNvSpPr>
            <a:spLocks noGrp="1"/>
          </p:cNvSpPr>
          <p:nvPr>
            <p:ph type="sldNum" idx="8"/>
          </p:nvPr>
        </p:nvSpPr>
        <p:spPr/>
        <p:txBody>
          <a:bodyPr/>
          <a:p>
            <a:fld id="{547F8631-DAEB-469C-80D3-1CFA060305E5}" type="slidenum">
              <a:t>&lt;#&gt;</a:t>
            </a:fld>
          </a:p>
        </p:txBody>
      </p:sp>
      <p:sp>
        <p:nvSpPr>
          <p:cNvPr id="9" name="PlaceHolder 8"/>
          <p:cNvSpPr>
            <a:spLocks noGrp="1"/>
          </p:cNvSpPr>
          <p:nvPr>
            <p:ph type="dt" idx="9"/>
          </p:nvPr>
        </p:nvSpPr>
        <p:spPr/>
        <p:txBody>
          <a:bodyPr/>
          <a:p>
            <a:r>
              <a:rPr lang="de-DE"/>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 name="PlaceHolder 1"/>
          <p:cNvSpPr>
            <a:spLocks noGrp="1"/>
          </p:cNvSpPr>
          <p:nvPr>
            <p:ph type="ftr" idx="10"/>
          </p:nvPr>
        </p:nvSpPr>
        <p:spPr/>
        <p:txBody>
          <a:bodyPr/>
          <a:p>
            <a:r>
              <a:t>Footer</a:t>
            </a:r>
          </a:p>
        </p:txBody>
      </p:sp>
      <p:sp>
        <p:nvSpPr>
          <p:cNvPr id="3" name="PlaceHolder 2"/>
          <p:cNvSpPr>
            <a:spLocks noGrp="1"/>
          </p:cNvSpPr>
          <p:nvPr>
            <p:ph type="sldNum" idx="11"/>
          </p:nvPr>
        </p:nvSpPr>
        <p:spPr/>
        <p:txBody>
          <a:bodyPr/>
          <a:p>
            <a:fld id="{55A6A8F6-2B54-40B6-A7E5-D8D5685CE8C8}" type="slidenum">
              <a:t>&lt;#&gt;</a:t>
            </a:fld>
          </a:p>
        </p:txBody>
      </p:sp>
      <p:sp>
        <p:nvSpPr>
          <p:cNvPr id="4" name="PlaceHolder 3"/>
          <p:cNvSpPr>
            <a:spLocks noGrp="1"/>
          </p:cNvSpPr>
          <p:nvPr>
            <p:ph type="dt" idx="12"/>
          </p:nvPr>
        </p:nvSpPr>
        <p:spPr/>
        <p:txBody>
          <a:bodyPr/>
          <a:p>
            <a:r>
              <a:rPr lang="de-DE"/>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3"/>
          </p:nvPr>
        </p:nvSpPr>
        <p:spPr/>
        <p:txBody>
          <a:bodyPr/>
          <a:p>
            <a:r>
              <a:t>Footer</a:t>
            </a:r>
          </a:p>
        </p:txBody>
      </p:sp>
      <p:sp>
        <p:nvSpPr>
          <p:cNvPr id="3" name="PlaceHolder 2"/>
          <p:cNvSpPr>
            <a:spLocks noGrp="1"/>
          </p:cNvSpPr>
          <p:nvPr>
            <p:ph type="sldNum" idx="14"/>
          </p:nvPr>
        </p:nvSpPr>
        <p:spPr/>
        <p:txBody>
          <a:bodyPr/>
          <a:p>
            <a:fld id="{8DA6C58B-99B5-4A77-8AE6-58E35970399D}" type="slidenum">
              <a:t>&lt;#&gt;</a:t>
            </a:fld>
          </a:p>
        </p:txBody>
      </p:sp>
      <p:sp>
        <p:nvSpPr>
          <p:cNvPr id="4" name="PlaceHolder 3"/>
          <p:cNvSpPr>
            <a:spLocks noGrp="1"/>
          </p:cNvSpPr>
          <p:nvPr>
            <p:ph type="dt" idx="15"/>
          </p:nvPr>
        </p:nvSpPr>
        <p:spPr/>
        <p:txBody>
          <a:bodyPr/>
          <a:p>
            <a:r>
              <a:rPr lang="de-DE"/>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47" name="PlaceHolder 2"/>
          <p:cNvSpPr>
            <a:spLocks noGrp="1"/>
          </p:cNvSpPr>
          <p:nvPr>
            <p:ph/>
          </p:nvPr>
        </p:nvSpPr>
        <p:spPr>
          <a:xfrm>
            <a:off x="504000" y="1326600"/>
            <a:ext cx="907200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4" name="PlaceHolder 3"/>
          <p:cNvSpPr>
            <a:spLocks noGrp="1"/>
          </p:cNvSpPr>
          <p:nvPr>
            <p:ph type="ftr" idx="16"/>
          </p:nvPr>
        </p:nvSpPr>
        <p:spPr/>
        <p:txBody>
          <a:bodyPr/>
          <a:p>
            <a:r>
              <a:t>Footer</a:t>
            </a:r>
          </a:p>
        </p:txBody>
      </p:sp>
      <p:sp>
        <p:nvSpPr>
          <p:cNvPr id="5" name="PlaceHolder 4"/>
          <p:cNvSpPr>
            <a:spLocks noGrp="1"/>
          </p:cNvSpPr>
          <p:nvPr>
            <p:ph type="sldNum" idx="17"/>
          </p:nvPr>
        </p:nvSpPr>
        <p:spPr/>
        <p:txBody>
          <a:bodyPr/>
          <a:p>
            <a:fld id="{825C6C07-2947-4A74-B5FC-893F1F3BE152}" type="slidenum">
              <a:t>&lt;#&gt;</a:t>
            </a:fld>
          </a:p>
        </p:txBody>
      </p:sp>
      <p:sp>
        <p:nvSpPr>
          <p:cNvPr id="6" name="PlaceHolder 5"/>
          <p:cNvSpPr>
            <a:spLocks noGrp="1"/>
          </p:cNvSpPr>
          <p:nvPr>
            <p:ph type="dt" idx="18"/>
          </p:nvPr>
        </p:nvSpPr>
        <p:spPr/>
        <p:txBody>
          <a:bodyPr/>
          <a:p>
            <a:r>
              <a:rPr lang="de-DE"/>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54" name="PlaceHolder 2"/>
          <p:cNvSpPr>
            <a:spLocks noGrp="1"/>
          </p:cNvSpPr>
          <p:nvPr>
            <p:ph/>
          </p:nvPr>
        </p:nvSpPr>
        <p:spPr>
          <a:xfrm>
            <a:off x="504000" y="1326600"/>
            <a:ext cx="907200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4" name="PlaceHolder 3"/>
          <p:cNvSpPr>
            <a:spLocks noGrp="1"/>
          </p:cNvSpPr>
          <p:nvPr>
            <p:ph type="ftr" idx="19"/>
          </p:nvPr>
        </p:nvSpPr>
        <p:spPr/>
        <p:txBody>
          <a:bodyPr/>
          <a:p>
            <a:r>
              <a:t>Footer</a:t>
            </a:r>
          </a:p>
        </p:txBody>
      </p:sp>
      <p:sp>
        <p:nvSpPr>
          <p:cNvPr id="5" name="PlaceHolder 4"/>
          <p:cNvSpPr>
            <a:spLocks noGrp="1"/>
          </p:cNvSpPr>
          <p:nvPr>
            <p:ph type="sldNum" idx="20"/>
          </p:nvPr>
        </p:nvSpPr>
        <p:spPr/>
        <p:txBody>
          <a:bodyPr/>
          <a:p>
            <a:fld id="{F5511272-B145-4DC5-BB57-C205082A515E}" type="slidenum">
              <a:t>&lt;#&gt;</a:t>
            </a:fld>
          </a:p>
        </p:txBody>
      </p:sp>
      <p:sp>
        <p:nvSpPr>
          <p:cNvPr id="6" name="PlaceHolder 5"/>
          <p:cNvSpPr>
            <a:spLocks noGrp="1"/>
          </p:cNvSpPr>
          <p:nvPr>
            <p:ph type="dt" idx="21"/>
          </p:nvPr>
        </p:nvSpPr>
        <p:spPr/>
        <p:txBody>
          <a:bodyPr/>
          <a:p>
            <a:r>
              <a:rPr lang="de-DE"/>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62"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63"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5" name="PlaceHolder 4"/>
          <p:cNvSpPr>
            <a:spLocks noGrp="1"/>
          </p:cNvSpPr>
          <p:nvPr>
            <p:ph type="ftr" idx="22"/>
          </p:nvPr>
        </p:nvSpPr>
        <p:spPr/>
        <p:txBody>
          <a:bodyPr/>
          <a:p>
            <a:r>
              <a:t>Footer</a:t>
            </a:r>
          </a:p>
        </p:txBody>
      </p:sp>
      <p:sp>
        <p:nvSpPr>
          <p:cNvPr id="6" name="PlaceHolder 5"/>
          <p:cNvSpPr>
            <a:spLocks noGrp="1"/>
          </p:cNvSpPr>
          <p:nvPr>
            <p:ph type="sldNum" idx="23"/>
          </p:nvPr>
        </p:nvSpPr>
        <p:spPr/>
        <p:txBody>
          <a:bodyPr/>
          <a:p>
            <a:fld id="{840A4175-3A4C-4208-AF09-80C81A7178C9}" type="slidenum">
              <a:t>&lt;#&gt;</a:t>
            </a:fld>
          </a:p>
        </p:txBody>
      </p:sp>
      <p:sp>
        <p:nvSpPr>
          <p:cNvPr id="7" name="PlaceHolder 6"/>
          <p:cNvSpPr>
            <a:spLocks noGrp="1"/>
          </p:cNvSpPr>
          <p:nvPr>
            <p:ph type="dt" idx="24"/>
          </p:nvPr>
        </p:nvSpPr>
        <p:spPr/>
        <p:txBody>
          <a:bodyPr/>
          <a:p>
            <a:r>
              <a:rPr lang="de-DE"/>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68"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3" name="PlaceHolder 2"/>
          <p:cNvSpPr>
            <a:spLocks noGrp="1"/>
          </p:cNvSpPr>
          <p:nvPr>
            <p:ph type="ftr" idx="25"/>
          </p:nvPr>
        </p:nvSpPr>
        <p:spPr/>
        <p:txBody>
          <a:bodyPr/>
          <a:p>
            <a:r>
              <a:t>Footer</a:t>
            </a:r>
          </a:p>
        </p:txBody>
      </p:sp>
      <p:sp>
        <p:nvSpPr>
          <p:cNvPr id="4" name="PlaceHolder 3"/>
          <p:cNvSpPr>
            <a:spLocks noGrp="1"/>
          </p:cNvSpPr>
          <p:nvPr>
            <p:ph type="sldNum" idx="26"/>
          </p:nvPr>
        </p:nvSpPr>
        <p:spPr/>
        <p:txBody>
          <a:bodyPr/>
          <a:p>
            <a:fld id="{93FC1DFD-473A-4CDD-98B4-FC19BBD4C9E4}" type="slidenum">
              <a:t>&lt;#&gt;</a:t>
            </a:fld>
          </a:p>
        </p:txBody>
      </p:sp>
      <p:sp>
        <p:nvSpPr>
          <p:cNvPr id="5" name="PlaceHolder 4"/>
          <p:cNvSpPr>
            <a:spLocks noGrp="1"/>
          </p:cNvSpPr>
          <p:nvPr>
            <p:ph type="dt" idx="27"/>
          </p:nvPr>
        </p:nvSpPr>
        <p:spPr/>
        <p:txBody>
          <a:bodyPr/>
          <a:p>
            <a:r>
              <a:rPr lang="de-DE"/>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entered Text">
    <p:spTree>
      <p:nvGrpSpPr>
        <p:cNvPr id="1" name=""/>
        <p:cNvGrpSpPr/>
        <p:nvPr/>
      </p:nvGrpSpPr>
      <p:grpSpPr>
        <a:xfrm>
          <a:off x="0" y="0"/>
          <a:ext cx="0" cy="0"/>
          <a:chOff x="0" y="0"/>
          <a:chExt cx="0" cy="0"/>
        </a:xfrm>
      </p:grpSpPr>
      <p:sp>
        <p:nvSpPr>
          <p:cNvPr id="2" name="PlaceHolder 1"/>
          <p:cNvSpPr>
            <a:spLocks noGrp="1"/>
          </p:cNvSpPr>
          <p:nvPr>
            <p:ph type="ftr" idx="28"/>
          </p:nvPr>
        </p:nvSpPr>
        <p:spPr/>
        <p:txBody>
          <a:bodyPr/>
          <a:p>
            <a:r>
              <a:t>Footer</a:t>
            </a:r>
          </a:p>
        </p:txBody>
      </p:sp>
      <p:sp>
        <p:nvSpPr>
          <p:cNvPr id="3" name="PlaceHolder 2"/>
          <p:cNvSpPr>
            <a:spLocks noGrp="1"/>
          </p:cNvSpPr>
          <p:nvPr>
            <p:ph type="sldNum" idx="29"/>
          </p:nvPr>
        </p:nvSpPr>
        <p:spPr/>
        <p:txBody>
          <a:bodyPr/>
          <a:p>
            <a:fld id="{C14B6D50-3D69-43B4-9B0C-767D155AEDA5}" type="slidenum">
              <a:t>&lt;#&gt;</a:t>
            </a:fld>
          </a:p>
        </p:txBody>
      </p:sp>
      <p:sp>
        <p:nvSpPr>
          <p:cNvPr id="4" name="PlaceHolder 3"/>
          <p:cNvSpPr>
            <a:spLocks noGrp="1"/>
          </p:cNvSpPr>
          <p:nvPr>
            <p:ph type="dt" idx="30"/>
          </p:nvPr>
        </p:nvSpPr>
        <p:spPr/>
        <p:txBody>
          <a:bodyPr/>
          <a:p>
            <a:r>
              <a:rPr lang="de-DE"/>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Tx" preserve="1">
  <p:cSld name="Title, 2 Content and Content">
    <p:spTree>
      <p:nvGrpSpPr>
        <p:cNvPr id="1" name=""/>
        <p:cNvGrpSpPr/>
        <p:nvPr/>
      </p:nvGrpSpPr>
      <p:grpSpPr>
        <a:xfrm>
          <a:off x="0" y="0"/>
          <a:ext cx="0" cy="0"/>
          <a:chOff x="0" y="0"/>
          <a:chExt cx="0" cy="0"/>
        </a:xfrm>
      </p:grpSpPr>
      <p:sp>
        <p:nvSpPr>
          <p:cNvPr id="79"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80"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81"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82"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6" name="PlaceHolder 5"/>
          <p:cNvSpPr>
            <a:spLocks noGrp="1"/>
          </p:cNvSpPr>
          <p:nvPr>
            <p:ph type="ftr" idx="31"/>
          </p:nvPr>
        </p:nvSpPr>
        <p:spPr/>
        <p:txBody>
          <a:bodyPr/>
          <a:p>
            <a:r>
              <a:t>Footer</a:t>
            </a:r>
          </a:p>
        </p:txBody>
      </p:sp>
      <p:sp>
        <p:nvSpPr>
          <p:cNvPr id="7" name="PlaceHolder 6"/>
          <p:cNvSpPr>
            <a:spLocks noGrp="1"/>
          </p:cNvSpPr>
          <p:nvPr>
            <p:ph type="sldNum" idx="32"/>
          </p:nvPr>
        </p:nvSpPr>
        <p:spPr/>
        <p:txBody>
          <a:bodyPr/>
          <a:p>
            <a:fld id="{3714224B-2FED-4B75-8BEA-CA87AF78B4CC}" type="slidenum">
              <a:t>&lt;#&gt;</a:t>
            </a:fld>
          </a:p>
        </p:txBody>
      </p:sp>
      <p:sp>
        <p:nvSpPr>
          <p:cNvPr id="8" name="PlaceHolder 7"/>
          <p:cNvSpPr>
            <a:spLocks noGrp="1"/>
          </p:cNvSpPr>
          <p:nvPr>
            <p:ph type="dt" idx="33"/>
          </p:nvPr>
        </p:nvSpPr>
        <p:spPr/>
        <p:txBody>
          <a:bodyPr/>
          <a:p>
            <a:r>
              <a:rPr lang="de-DE"/>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AndTwoObj" preserve="1">
  <p:cSld name="Title Content and 2 Content">
    <p:spTree>
      <p:nvGrpSpPr>
        <p:cNvPr id="1" name=""/>
        <p:cNvGrpSpPr/>
        <p:nvPr/>
      </p:nvGrpSpPr>
      <p:grpSpPr>
        <a:xfrm>
          <a:off x="0" y="0"/>
          <a:ext cx="0" cy="0"/>
          <a:chOff x="0" y="0"/>
          <a:chExt cx="0" cy="0"/>
        </a:xfrm>
      </p:grpSpPr>
      <p:sp>
        <p:nvSpPr>
          <p:cNvPr id="90"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91"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92"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93" name="PlaceHolder 4"/>
          <p:cNvSpPr>
            <a:spLocks noGrp="1"/>
          </p:cNvSpPr>
          <p:nvPr>
            <p:ph/>
          </p:nvPr>
        </p:nvSpPr>
        <p:spPr>
          <a:xfrm>
            <a:off x="5152680" y="304452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6" name="PlaceHolder 5"/>
          <p:cNvSpPr>
            <a:spLocks noGrp="1"/>
          </p:cNvSpPr>
          <p:nvPr>
            <p:ph type="ftr" idx="34"/>
          </p:nvPr>
        </p:nvSpPr>
        <p:spPr/>
        <p:txBody>
          <a:bodyPr/>
          <a:p>
            <a:r>
              <a:t>Footer</a:t>
            </a:r>
          </a:p>
        </p:txBody>
      </p:sp>
      <p:sp>
        <p:nvSpPr>
          <p:cNvPr id="7" name="PlaceHolder 6"/>
          <p:cNvSpPr>
            <a:spLocks noGrp="1"/>
          </p:cNvSpPr>
          <p:nvPr>
            <p:ph type="sldNum" idx="35"/>
          </p:nvPr>
        </p:nvSpPr>
        <p:spPr/>
        <p:txBody>
          <a:bodyPr/>
          <a:p>
            <a:fld id="{C9F079F5-2C2A-4A69-8D3B-73D1B63FA965}" type="slidenum">
              <a:t>&lt;#&gt;</a:t>
            </a:fld>
          </a:p>
        </p:txBody>
      </p:sp>
      <p:sp>
        <p:nvSpPr>
          <p:cNvPr id="8" name="PlaceHolder 7"/>
          <p:cNvSpPr>
            <a:spLocks noGrp="1"/>
          </p:cNvSpPr>
          <p:nvPr>
            <p:ph type="dt" idx="36"/>
          </p:nvPr>
        </p:nvSpPr>
        <p:spPr/>
        <p:txBody>
          <a:bodyPr/>
          <a:p>
            <a:r>
              <a:rPr lang="de-DE"/>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1.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Relationship Id="rId2"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1" name="PlaceHolder 2"/>
          <p:cNvSpPr>
            <a:spLocks noGrp="1"/>
          </p:cNvSpPr>
          <p:nvPr>
            <p:ph type="body"/>
          </p:nvPr>
        </p:nvSpPr>
        <p:spPr>
          <a:xfrm>
            <a:off x="50400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2" name="PlaceHolder 3"/>
          <p:cNvSpPr>
            <a:spLocks noGrp="1"/>
          </p:cNvSpPr>
          <p:nvPr>
            <p:ph type="body"/>
          </p:nvPr>
        </p:nvSpPr>
        <p:spPr>
          <a:xfrm>
            <a:off x="515268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3" name="PlaceHolder 4"/>
          <p:cNvSpPr>
            <a:spLocks noGrp="1"/>
          </p:cNvSpPr>
          <p:nvPr>
            <p:ph type="body"/>
          </p:nvPr>
        </p:nvSpPr>
        <p:spPr>
          <a:xfrm>
            <a:off x="504000" y="3044520"/>
            <a:ext cx="9071640" cy="1568160"/>
          </a:xfrm>
          <a:prstGeom prst="rect">
            <a:avLst/>
          </a:prstGeom>
          <a:noFill/>
          <a:ln w="0">
            <a:noFill/>
          </a:ln>
        </p:spPr>
        <p:txBody>
          <a:bodyPr lIns="0" rIns="0" tIns="0" bIns="0" anchor="t">
            <a:normAutofit fontScale="75000"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4" name="PlaceHolder 5"/>
          <p:cNvSpPr>
            <a:spLocks noGrp="1"/>
          </p:cNvSpPr>
          <p:nvPr>
            <p:ph type="ftr" idx="1"/>
          </p:nvPr>
        </p:nvSpPr>
        <p:spPr>
          <a:xfrm>
            <a:off x="540000" y="5166000"/>
            <a:ext cx="3180240" cy="37584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5" name="PlaceHolder 6"/>
          <p:cNvSpPr>
            <a:spLocks noGrp="1"/>
          </p:cNvSpPr>
          <p:nvPr>
            <p:ph type="sldNum" idx="2"/>
          </p:nvPr>
        </p:nvSpPr>
        <p:spPr>
          <a:xfrm>
            <a:off x="7227720" y="5166000"/>
            <a:ext cx="2333520" cy="37584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1C3E969B-2E72-4403-AB23-ACCBDFA8C78A}"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6" name="PlaceHolder 7"/>
          <p:cNvSpPr>
            <a:spLocks noGrp="1"/>
          </p:cNvSpPr>
          <p:nvPr>
            <p:ph type="dt" idx="3"/>
          </p:nvPr>
        </p:nvSpPr>
        <p:spPr>
          <a:xfrm>
            <a:off x="839880" y="5176080"/>
            <a:ext cx="1794240" cy="30168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12" name="PlaceHolder 2"/>
          <p:cNvSpPr>
            <a:spLocks noGrp="1"/>
          </p:cNvSpPr>
          <p:nvPr>
            <p:ph type="body"/>
          </p:nvPr>
        </p:nvSpPr>
        <p:spPr>
          <a:xfrm>
            <a:off x="504000" y="1326600"/>
            <a:ext cx="9071640" cy="1568160"/>
          </a:xfrm>
          <a:prstGeom prst="rect">
            <a:avLst/>
          </a:prstGeom>
          <a:noFill/>
          <a:ln w="0">
            <a:noFill/>
          </a:ln>
        </p:spPr>
        <p:txBody>
          <a:bodyPr lIns="0" rIns="0" tIns="0" bIns="0" anchor="t">
            <a:normAutofit fontScale="75000"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3" name="PlaceHolder 3"/>
          <p:cNvSpPr>
            <a:spLocks noGrp="1"/>
          </p:cNvSpPr>
          <p:nvPr>
            <p:ph type="body"/>
          </p:nvPr>
        </p:nvSpPr>
        <p:spPr>
          <a:xfrm>
            <a:off x="504000" y="3044520"/>
            <a:ext cx="9071640" cy="1568160"/>
          </a:xfrm>
          <a:prstGeom prst="rect">
            <a:avLst/>
          </a:prstGeom>
          <a:noFill/>
          <a:ln w="0">
            <a:noFill/>
          </a:ln>
        </p:spPr>
        <p:txBody>
          <a:bodyPr lIns="0" rIns="0" tIns="0" bIns="0" anchor="t">
            <a:normAutofit fontScale="75000"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4" name="PlaceHolder 4"/>
          <p:cNvSpPr>
            <a:spLocks noGrp="1"/>
          </p:cNvSpPr>
          <p:nvPr>
            <p:ph type="ftr" idx="4"/>
          </p:nvPr>
        </p:nvSpPr>
        <p:spPr>
          <a:xfrm>
            <a:off x="540000" y="5166000"/>
            <a:ext cx="3180240" cy="37584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15" name="PlaceHolder 5"/>
          <p:cNvSpPr>
            <a:spLocks noGrp="1"/>
          </p:cNvSpPr>
          <p:nvPr>
            <p:ph type="sldNum" idx="5"/>
          </p:nvPr>
        </p:nvSpPr>
        <p:spPr>
          <a:xfrm>
            <a:off x="7227720" y="5166000"/>
            <a:ext cx="2333520" cy="37584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CDC1DE00-D731-4970-AFAC-2FEC71EAC301}"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16" name="PlaceHolder 6"/>
          <p:cNvSpPr>
            <a:spLocks noGrp="1"/>
          </p:cNvSpPr>
          <p:nvPr>
            <p:ph type="dt" idx="6"/>
          </p:nvPr>
        </p:nvSpPr>
        <p:spPr>
          <a:xfrm>
            <a:off x="839880" y="5176080"/>
            <a:ext cx="1794240" cy="30168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0"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a:t>
            </a:r>
            <a:r>
              <a:rPr b="0" lang="de-DE" sz="1800" spc="-1" strike="noStrike">
                <a:solidFill>
                  <a:srgbClr val="000000"/>
                </a:solidFill>
                <a:latin typeface="Arial"/>
              </a:rPr>
              <a:t>Titeltextes </a:t>
            </a:r>
            <a:r>
              <a:rPr b="0" lang="de-DE" sz="1800" spc="-1" strike="noStrike">
                <a:solidFill>
                  <a:srgbClr val="000000"/>
                </a:solidFill>
                <a:latin typeface="Arial"/>
              </a:rPr>
              <a:t>durch </a:t>
            </a:r>
            <a:r>
              <a:rPr b="0" lang="de-DE" sz="1800" spc="-1" strike="noStrike">
                <a:solidFill>
                  <a:srgbClr val="000000"/>
                </a:solidFill>
                <a:latin typeface="Arial"/>
              </a:rPr>
              <a:t>Klicken </a:t>
            </a:r>
            <a:r>
              <a:rPr b="0" lang="de-DE" sz="1800" spc="-1" strike="noStrike">
                <a:solidFill>
                  <a:srgbClr val="000000"/>
                </a:solidFill>
                <a:latin typeface="Arial"/>
              </a:rPr>
              <a:t>bearbeiten</a:t>
            </a:r>
            <a:endParaRPr b="0" lang="de-DE" sz="1800" spc="-1" strike="noStrike">
              <a:solidFill>
                <a:srgbClr val="000000"/>
              </a:solidFill>
              <a:latin typeface="Arial"/>
            </a:endParaRPr>
          </a:p>
        </p:txBody>
      </p:sp>
      <p:sp>
        <p:nvSpPr>
          <p:cNvPr id="21" name="PlaceHolder 2"/>
          <p:cNvSpPr>
            <a:spLocks noGrp="1"/>
          </p:cNvSpPr>
          <p:nvPr>
            <p:ph type="body"/>
          </p:nvPr>
        </p:nvSpPr>
        <p:spPr>
          <a:xfrm>
            <a:off x="50400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22" name="PlaceHolder 3"/>
          <p:cNvSpPr>
            <a:spLocks noGrp="1"/>
          </p:cNvSpPr>
          <p:nvPr>
            <p:ph type="body"/>
          </p:nvPr>
        </p:nvSpPr>
        <p:spPr>
          <a:xfrm>
            <a:off x="515268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23" name="PlaceHolder 4"/>
          <p:cNvSpPr>
            <a:spLocks noGrp="1"/>
          </p:cNvSpPr>
          <p:nvPr>
            <p:ph type="body"/>
          </p:nvPr>
        </p:nvSpPr>
        <p:spPr>
          <a:xfrm>
            <a:off x="504000" y="304452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24" name="PlaceHolder 5"/>
          <p:cNvSpPr>
            <a:spLocks noGrp="1"/>
          </p:cNvSpPr>
          <p:nvPr>
            <p:ph type="body"/>
          </p:nvPr>
        </p:nvSpPr>
        <p:spPr>
          <a:xfrm>
            <a:off x="5152680" y="304452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25" name="PlaceHolder 6"/>
          <p:cNvSpPr>
            <a:spLocks noGrp="1"/>
          </p:cNvSpPr>
          <p:nvPr>
            <p:ph type="ftr" idx="7"/>
          </p:nvPr>
        </p:nvSpPr>
        <p:spPr>
          <a:xfrm>
            <a:off x="540000" y="5166000"/>
            <a:ext cx="3180240" cy="37584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26" name="PlaceHolder 7"/>
          <p:cNvSpPr>
            <a:spLocks noGrp="1"/>
          </p:cNvSpPr>
          <p:nvPr>
            <p:ph type="sldNum" idx="8"/>
          </p:nvPr>
        </p:nvSpPr>
        <p:spPr>
          <a:xfrm>
            <a:off x="7227720" y="5166000"/>
            <a:ext cx="2333520" cy="37584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B813674B-6847-42A7-A6B7-BF27C1DB9AFE}"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27" name="PlaceHolder 8"/>
          <p:cNvSpPr>
            <a:spLocks noGrp="1"/>
          </p:cNvSpPr>
          <p:nvPr>
            <p:ph type="dt" idx="9"/>
          </p:nvPr>
        </p:nvSpPr>
        <p:spPr>
          <a:xfrm>
            <a:off x="839880" y="5176080"/>
            <a:ext cx="1794240" cy="30168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3" name="PlaceHolder 1"/>
          <p:cNvSpPr>
            <a:spLocks noGrp="1"/>
          </p:cNvSpPr>
          <p:nvPr>
            <p:ph type="ftr" idx="10"/>
          </p:nvPr>
        </p:nvSpPr>
        <p:spPr>
          <a:xfrm>
            <a:off x="540000" y="5166000"/>
            <a:ext cx="3180240" cy="37584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34" name="PlaceHolder 2"/>
          <p:cNvSpPr>
            <a:spLocks noGrp="1"/>
          </p:cNvSpPr>
          <p:nvPr>
            <p:ph type="sldNum" idx="11"/>
          </p:nvPr>
        </p:nvSpPr>
        <p:spPr>
          <a:xfrm>
            <a:off x="7227720" y="5166000"/>
            <a:ext cx="2333520" cy="37584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40B15E82-54B7-4AF9-ADED-E1E27C26FDDD}"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35" name="PlaceHolder 3"/>
          <p:cNvSpPr>
            <a:spLocks noGrp="1"/>
          </p:cNvSpPr>
          <p:nvPr>
            <p:ph type="dt" idx="12"/>
          </p:nvPr>
        </p:nvSpPr>
        <p:spPr>
          <a:xfrm>
            <a:off x="839880" y="5176080"/>
            <a:ext cx="1794240" cy="30168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6" name="PlaceHolder 1"/>
          <p:cNvSpPr>
            <a:spLocks noGrp="1"/>
          </p:cNvSpPr>
          <p:nvPr>
            <p:ph type="ftr" idx="13"/>
          </p:nvPr>
        </p:nvSpPr>
        <p:spPr>
          <a:xfrm>
            <a:off x="540000" y="5166000"/>
            <a:ext cx="3180240" cy="37584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37" name="PlaceHolder 2"/>
          <p:cNvSpPr>
            <a:spLocks noGrp="1"/>
          </p:cNvSpPr>
          <p:nvPr>
            <p:ph type="sldNum" idx="14"/>
          </p:nvPr>
        </p:nvSpPr>
        <p:spPr>
          <a:xfrm>
            <a:off x="7227720" y="5166000"/>
            <a:ext cx="2333520" cy="37584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0B7F437B-B0EB-4282-8387-E64DDBB1D230}"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38" name="PlaceHolder 3"/>
          <p:cNvSpPr>
            <a:spLocks noGrp="1"/>
          </p:cNvSpPr>
          <p:nvPr>
            <p:ph type="dt" idx="15"/>
          </p:nvPr>
        </p:nvSpPr>
        <p:spPr>
          <a:xfrm>
            <a:off x="839880" y="5176080"/>
            <a:ext cx="1794240" cy="30168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
        <p:nvSpPr>
          <p:cNvPr id="39" name="PlaceHolder 4"/>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r>
              <a:rPr b="0" lang="de-DE" sz="4400" spc="-1" strike="noStrike">
                <a:solidFill>
                  <a:srgbClr val="000000"/>
                </a:solidFill>
                <a:latin typeface="Arial"/>
              </a:rPr>
              <a:t>Format des Titeltextes durch Klicken bearbeiten</a:t>
            </a:r>
            <a:endParaRPr b="0" lang="de-DE" sz="4400" spc="-1" strike="noStrike">
              <a:solidFill>
                <a:srgbClr val="000000"/>
              </a:solidFill>
              <a:latin typeface="Arial"/>
            </a:endParaRPr>
          </a:p>
        </p:txBody>
      </p:sp>
      <p:sp>
        <p:nvSpPr>
          <p:cNvPr id="40" name="PlaceHolder 5"/>
          <p:cNvSpPr>
            <a:spLocks noGrp="1"/>
          </p:cNvSpPr>
          <p:nvPr>
            <p:ph type="body"/>
          </p:nvPr>
        </p:nvSpPr>
        <p:spPr>
          <a:xfrm>
            <a:off x="504000" y="1326600"/>
            <a:ext cx="9072000" cy="328860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de-DE" sz="3200" spc="-1" strike="noStrike">
                <a:solidFill>
                  <a:srgbClr val="000000"/>
                </a:solidFill>
                <a:latin typeface="Arial"/>
              </a:rPr>
              <a:t>Format des Gliederungstextes durch Klicken bearbeiten</a:t>
            </a:r>
            <a:endParaRPr b="0" lang="de-DE"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2800" spc="-1" strike="noStrike">
                <a:solidFill>
                  <a:srgbClr val="000000"/>
                </a:solidFill>
                <a:latin typeface="Arial"/>
              </a:rPr>
              <a:t>Zweite Gliederungsebene</a:t>
            </a:r>
            <a:endParaRPr b="0" lang="de-DE"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2400" spc="-1" strike="noStrike">
                <a:solidFill>
                  <a:srgbClr val="000000"/>
                </a:solidFill>
                <a:latin typeface="Arial"/>
              </a:rPr>
              <a:t>Dritte Gliederungsebene</a:t>
            </a:r>
            <a:endParaRPr b="0" lang="de-DE"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2000" spc="-1" strike="noStrike">
                <a:solidFill>
                  <a:srgbClr val="000000"/>
                </a:solidFill>
                <a:latin typeface="Arial"/>
              </a:rPr>
              <a:t>Vierte Gliederungsebene</a:t>
            </a:r>
            <a:endParaRPr b="0" lang="de-DE"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2000" spc="-1" strike="noStrike">
                <a:solidFill>
                  <a:srgbClr val="000000"/>
                </a:solidFill>
                <a:latin typeface="Arial"/>
              </a:rPr>
              <a:t>Fünfte Gliederungsebene</a:t>
            </a:r>
            <a:endParaRPr b="0" lang="de-DE"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2000" spc="-1" strike="noStrike">
                <a:solidFill>
                  <a:srgbClr val="000000"/>
                </a:solidFill>
                <a:latin typeface="Arial"/>
              </a:rPr>
              <a:t>Sechste Gliederungsebene</a:t>
            </a:r>
            <a:endParaRPr b="0" lang="de-DE"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2000" spc="-1" strike="noStrike">
                <a:solidFill>
                  <a:srgbClr val="000000"/>
                </a:solidFill>
                <a:latin typeface="Arial"/>
              </a:rPr>
              <a:t>Siebte Gliederungsebene</a:t>
            </a:r>
            <a:endParaRPr b="0" lang="de-DE"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57"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42" name="PlaceHolder 2"/>
          <p:cNvSpPr>
            <a:spLocks noGrp="1"/>
          </p:cNvSpPr>
          <p:nvPr>
            <p:ph type="body"/>
          </p:nvPr>
        </p:nvSpPr>
        <p:spPr>
          <a:xfrm>
            <a:off x="504000" y="1326600"/>
            <a:ext cx="9071640" cy="328824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43" name="PlaceHolder 3"/>
          <p:cNvSpPr>
            <a:spLocks noGrp="1"/>
          </p:cNvSpPr>
          <p:nvPr>
            <p:ph type="ftr" idx="16"/>
          </p:nvPr>
        </p:nvSpPr>
        <p:spPr>
          <a:xfrm>
            <a:off x="540000" y="5166000"/>
            <a:ext cx="3180240" cy="37584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44" name="PlaceHolder 4"/>
          <p:cNvSpPr>
            <a:spLocks noGrp="1"/>
          </p:cNvSpPr>
          <p:nvPr>
            <p:ph type="sldNum" idx="17"/>
          </p:nvPr>
        </p:nvSpPr>
        <p:spPr>
          <a:xfrm>
            <a:off x="7227720" y="5166000"/>
            <a:ext cx="2333520" cy="37584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D0DFF8BE-C29B-461B-A458-EBEF2CA1C320}"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45" name="PlaceHolder 5"/>
          <p:cNvSpPr>
            <a:spLocks noGrp="1"/>
          </p:cNvSpPr>
          <p:nvPr>
            <p:ph type="dt" idx="18"/>
          </p:nvPr>
        </p:nvSpPr>
        <p:spPr>
          <a:xfrm>
            <a:off x="839880" y="5176080"/>
            <a:ext cx="1794240" cy="30168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9" r:id="rId2"/>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8"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49" name="PlaceHolder 2"/>
          <p:cNvSpPr>
            <a:spLocks noGrp="1"/>
          </p:cNvSpPr>
          <p:nvPr>
            <p:ph type="body"/>
          </p:nvPr>
        </p:nvSpPr>
        <p:spPr>
          <a:xfrm>
            <a:off x="504000" y="1326600"/>
            <a:ext cx="9071640" cy="328824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50" name="PlaceHolder 3"/>
          <p:cNvSpPr>
            <a:spLocks noGrp="1"/>
          </p:cNvSpPr>
          <p:nvPr>
            <p:ph type="ftr" idx="19"/>
          </p:nvPr>
        </p:nvSpPr>
        <p:spPr>
          <a:xfrm>
            <a:off x="540000" y="5166000"/>
            <a:ext cx="3180240" cy="37584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51" name="PlaceHolder 4"/>
          <p:cNvSpPr>
            <a:spLocks noGrp="1"/>
          </p:cNvSpPr>
          <p:nvPr>
            <p:ph type="sldNum" idx="20"/>
          </p:nvPr>
        </p:nvSpPr>
        <p:spPr>
          <a:xfrm>
            <a:off x="7227720" y="5166000"/>
            <a:ext cx="2333520" cy="37584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15743D8C-670D-4F95-A345-BE1FEFD3A075}"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52" name="PlaceHolder 5"/>
          <p:cNvSpPr>
            <a:spLocks noGrp="1"/>
          </p:cNvSpPr>
          <p:nvPr>
            <p:ph type="dt" idx="21"/>
          </p:nvPr>
        </p:nvSpPr>
        <p:spPr>
          <a:xfrm>
            <a:off x="839880" y="5176080"/>
            <a:ext cx="1794240" cy="30168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1" r:id="rId2"/>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5"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56" name="PlaceHolder 2"/>
          <p:cNvSpPr>
            <a:spLocks noGrp="1"/>
          </p:cNvSpPr>
          <p:nvPr>
            <p:ph type="body"/>
          </p:nvPr>
        </p:nvSpPr>
        <p:spPr>
          <a:xfrm>
            <a:off x="504000" y="1326600"/>
            <a:ext cx="4426560" cy="3288240"/>
          </a:xfrm>
          <a:prstGeom prst="rect">
            <a:avLst/>
          </a:prstGeom>
          <a:noFill/>
          <a:ln w="0">
            <a:noFill/>
          </a:ln>
        </p:spPr>
        <p:txBody>
          <a:bodyPr lIns="0" rIns="0" tIns="0" bIns="0" anchor="t">
            <a:normAutofit fontScale="87222"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57" name="PlaceHolder 3"/>
          <p:cNvSpPr>
            <a:spLocks noGrp="1"/>
          </p:cNvSpPr>
          <p:nvPr>
            <p:ph type="body"/>
          </p:nvPr>
        </p:nvSpPr>
        <p:spPr>
          <a:xfrm>
            <a:off x="5152680" y="1326600"/>
            <a:ext cx="4426560" cy="3288240"/>
          </a:xfrm>
          <a:prstGeom prst="rect">
            <a:avLst/>
          </a:prstGeom>
          <a:noFill/>
          <a:ln w="0">
            <a:noFill/>
          </a:ln>
        </p:spPr>
        <p:txBody>
          <a:bodyPr lIns="0" rIns="0" tIns="0" bIns="0" anchor="t">
            <a:normAutofit fontScale="87222"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58" name="PlaceHolder 4"/>
          <p:cNvSpPr>
            <a:spLocks noGrp="1"/>
          </p:cNvSpPr>
          <p:nvPr>
            <p:ph type="ftr" idx="22"/>
          </p:nvPr>
        </p:nvSpPr>
        <p:spPr>
          <a:xfrm>
            <a:off x="540000" y="5166000"/>
            <a:ext cx="3180240" cy="37584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59" name="PlaceHolder 5"/>
          <p:cNvSpPr>
            <a:spLocks noGrp="1"/>
          </p:cNvSpPr>
          <p:nvPr>
            <p:ph type="sldNum" idx="23"/>
          </p:nvPr>
        </p:nvSpPr>
        <p:spPr>
          <a:xfrm>
            <a:off x="7227720" y="5166000"/>
            <a:ext cx="2333520" cy="37584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89785ECF-649C-4C3B-9999-3B4FE3D997CB}"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60" name="PlaceHolder 6"/>
          <p:cNvSpPr>
            <a:spLocks noGrp="1"/>
          </p:cNvSpPr>
          <p:nvPr>
            <p:ph type="dt" idx="24"/>
          </p:nvPr>
        </p:nvSpPr>
        <p:spPr>
          <a:xfrm>
            <a:off x="839880" y="5176080"/>
            <a:ext cx="1794240" cy="30168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3" r:id="rId2"/>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4"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65" name="PlaceHolder 2"/>
          <p:cNvSpPr>
            <a:spLocks noGrp="1"/>
          </p:cNvSpPr>
          <p:nvPr>
            <p:ph type="ftr" idx="25"/>
          </p:nvPr>
        </p:nvSpPr>
        <p:spPr>
          <a:xfrm>
            <a:off x="540000" y="5166000"/>
            <a:ext cx="3180240" cy="37584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66" name="PlaceHolder 3"/>
          <p:cNvSpPr>
            <a:spLocks noGrp="1"/>
          </p:cNvSpPr>
          <p:nvPr>
            <p:ph type="sldNum" idx="26"/>
          </p:nvPr>
        </p:nvSpPr>
        <p:spPr>
          <a:xfrm>
            <a:off x="7227720" y="5166000"/>
            <a:ext cx="2333520" cy="37584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6F724D43-2B77-4F85-A607-8880736B99BC}"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67" name="PlaceHolder 4"/>
          <p:cNvSpPr>
            <a:spLocks noGrp="1"/>
          </p:cNvSpPr>
          <p:nvPr>
            <p:ph type="dt" idx="27"/>
          </p:nvPr>
        </p:nvSpPr>
        <p:spPr>
          <a:xfrm>
            <a:off x="839880" y="5176080"/>
            <a:ext cx="1794240" cy="30168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5" r:id="rId2"/>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9" name="PlaceHolder 1"/>
          <p:cNvSpPr>
            <a:spLocks noGrp="1"/>
          </p:cNvSpPr>
          <p:nvPr>
            <p:ph type="ftr" idx="28"/>
          </p:nvPr>
        </p:nvSpPr>
        <p:spPr>
          <a:xfrm>
            <a:off x="540000" y="5166000"/>
            <a:ext cx="3180240" cy="37584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70" name="PlaceHolder 2"/>
          <p:cNvSpPr>
            <a:spLocks noGrp="1"/>
          </p:cNvSpPr>
          <p:nvPr>
            <p:ph type="sldNum" idx="29"/>
          </p:nvPr>
        </p:nvSpPr>
        <p:spPr>
          <a:xfrm>
            <a:off x="7227720" y="5166000"/>
            <a:ext cx="2333520" cy="37584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514A5826-5568-472F-ADC7-ADF324DB259D}"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71" name="PlaceHolder 3"/>
          <p:cNvSpPr>
            <a:spLocks noGrp="1"/>
          </p:cNvSpPr>
          <p:nvPr>
            <p:ph type="dt" idx="30"/>
          </p:nvPr>
        </p:nvSpPr>
        <p:spPr>
          <a:xfrm>
            <a:off x="839880" y="5176080"/>
            <a:ext cx="1794240" cy="30168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7" r:id="rId2"/>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2"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73" name="PlaceHolder 2"/>
          <p:cNvSpPr>
            <a:spLocks noGrp="1"/>
          </p:cNvSpPr>
          <p:nvPr>
            <p:ph type="body"/>
          </p:nvPr>
        </p:nvSpPr>
        <p:spPr>
          <a:xfrm>
            <a:off x="50400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74" name="PlaceHolder 3"/>
          <p:cNvSpPr>
            <a:spLocks noGrp="1"/>
          </p:cNvSpPr>
          <p:nvPr>
            <p:ph type="body"/>
          </p:nvPr>
        </p:nvSpPr>
        <p:spPr>
          <a:xfrm>
            <a:off x="5152680" y="1326600"/>
            <a:ext cx="4426560" cy="3288240"/>
          </a:xfrm>
          <a:prstGeom prst="rect">
            <a:avLst/>
          </a:prstGeom>
          <a:noFill/>
          <a:ln w="0">
            <a:noFill/>
          </a:ln>
        </p:spPr>
        <p:txBody>
          <a:bodyPr lIns="0" rIns="0" tIns="0" bIns="0" anchor="t">
            <a:normAutofit fontScale="87222"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75" name="PlaceHolder 4"/>
          <p:cNvSpPr>
            <a:spLocks noGrp="1"/>
          </p:cNvSpPr>
          <p:nvPr>
            <p:ph type="body"/>
          </p:nvPr>
        </p:nvSpPr>
        <p:spPr>
          <a:xfrm>
            <a:off x="504000" y="304452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76" name="PlaceHolder 5"/>
          <p:cNvSpPr>
            <a:spLocks noGrp="1"/>
          </p:cNvSpPr>
          <p:nvPr>
            <p:ph type="ftr" idx="31"/>
          </p:nvPr>
        </p:nvSpPr>
        <p:spPr>
          <a:xfrm>
            <a:off x="540000" y="5166000"/>
            <a:ext cx="3180240" cy="37584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77" name="PlaceHolder 6"/>
          <p:cNvSpPr>
            <a:spLocks noGrp="1"/>
          </p:cNvSpPr>
          <p:nvPr>
            <p:ph type="sldNum" idx="32"/>
          </p:nvPr>
        </p:nvSpPr>
        <p:spPr>
          <a:xfrm>
            <a:off x="7227720" y="5166000"/>
            <a:ext cx="2333520" cy="37584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FD35837E-7408-40A9-BEE2-DFDCF32E8E3A}"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78" name="PlaceHolder 7"/>
          <p:cNvSpPr>
            <a:spLocks noGrp="1"/>
          </p:cNvSpPr>
          <p:nvPr>
            <p:ph type="dt" idx="33"/>
          </p:nvPr>
        </p:nvSpPr>
        <p:spPr>
          <a:xfrm>
            <a:off x="839880" y="5176080"/>
            <a:ext cx="1794240" cy="30168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9" r:id="rId2"/>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3"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84" name="PlaceHolder 2"/>
          <p:cNvSpPr>
            <a:spLocks noGrp="1"/>
          </p:cNvSpPr>
          <p:nvPr>
            <p:ph type="body"/>
          </p:nvPr>
        </p:nvSpPr>
        <p:spPr>
          <a:xfrm>
            <a:off x="504000" y="1326600"/>
            <a:ext cx="4426560" cy="3288240"/>
          </a:xfrm>
          <a:prstGeom prst="rect">
            <a:avLst/>
          </a:prstGeom>
          <a:noFill/>
          <a:ln w="0">
            <a:noFill/>
          </a:ln>
        </p:spPr>
        <p:txBody>
          <a:bodyPr lIns="0" rIns="0" tIns="0" bIns="0" anchor="t">
            <a:normAutofit fontScale="87222"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85" name="PlaceHolder 3"/>
          <p:cNvSpPr>
            <a:spLocks noGrp="1"/>
          </p:cNvSpPr>
          <p:nvPr>
            <p:ph type="body"/>
          </p:nvPr>
        </p:nvSpPr>
        <p:spPr>
          <a:xfrm>
            <a:off x="515268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86" name="PlaceHolder 4"/>
          <p:cNvSpPr>
            <a:spLocks noGrp="1"/>
          </p:cNvSpPr>
          <p:nvPr>
            <p:ph type="body"/>
          </p:nvPr>
        </p:nvSpPr>
        <p:spPr>
          <a:xfrm>
            <a:off x="5152680" y="304452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87" name="PlaceHolder 5"/>
          <p:cNvSpPr>
            <a:spLocks noGrp="1"/>
          </p:cNvSpPr>
          <p:nvPr>
            <p:ph type="ftr" idx="34"/>
          </p:nvPr>
        </p:nvSpPr>
        <p:spPr>
          <a:xfrm>
            <a:off x="540000" y="5166000"/>
            <a:ext cx="3180240" cy="37584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88" name="PlaceHolder 6"/>
          <p:cNvSpPr>
            <a:spLocks noGrp="1"/>
          </p:cNvSpPr>
          <p:nvPr>
            <p:ph type="sldNum" idx="35"/>
          </p:nvPr>
        </p:nvSpPr>
        <p:spPr>
          <a:xfrm>
            <a:off x="7227720" y="5166000"/>
            <a:ext cx="2333520" cy="37584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7847DE89-6D67-4C5D-8266-063EE80F5C80}"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89" name="PlaceHolder 7"/>
          <p:cNvSpPr>
            <a:spLocks noGrp="1"/>
          </p:cNvSpPr>
          <p:nvPr>
            <p:ph type="dt" idx="36"/>
          </p:nvPr>
        </p:nvSpPr>
        <p:spPr>
          <a:xfrm>
            <a:off x="839880" y="5176080"/>
            <a:ext cx="1794240" cy="30168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1" r:id="rId2"/>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5.xml"/>
</Relationships>
</file>

<file path=ppt/slides/_rels/slide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5.xml"/><Relationship Id="rId4"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Layout" Target="../slideLayouts/slideLayout5.xml"/><Relationship Id="rId5"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slideLayout" Target="../slideLayouts/slideLayout5.xml"/><Relationship Id="rId5"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slideLayout" Target="../slideLayouts/slideLayout5.xml"/><Relationship Id="rId5"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slideLayout" Target="../slideLayouts/slideLayout5.xml"/><Relationship Id="rId5"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slideLayout" Target="../slideLayouts/slideLayout5.xml"/><Relationship Id="rId5"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8.png"/><Relationship Id="rId4" Type="http://schemas.openxmlformats.org/officeDocument/2006/relationships/slideLayout" Target="../slideLayouts/slideLayout5.xml"/><Relationship Id="rId5"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9.png"/><Relationship Id="rId4" Type="http://schemas.openxmlformats.org/officeDocument/2006/relationships/slideLayout" Target="../slideLayouts/slideLayout5.xml"/><Relationship Id="rId5"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0.png"/><Relationship Id="rId4" Type="http://schemas.openxmlformats.org/officeDocument/2006/relationships/slideLayout" Target="../slideLayouts/slideLayout5.xml"/><Relationship Id="rId5"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1.png"/><Relationship Id="rId4" Type="http://schemas.openxmlformats.org/officeDocument/2006/relationships/slideLayout" Target="../slideLayouts/slideLayout5.xml"/><Relationship Id="rId5"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13.png"/><Relationship Id="rId5" Type="http://schemas.openxmlformats.org/officeDocument/2006/relationships/slideLayout" Target="../slideLayouts/slideLayout5.xml"/><Relationship Id="rId6" Type="http://schemas.openxmlformats.org/officeDocument/2006/relationships/notesSlide" Target="../notesSlides/notesSlide12.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 name="Textfeld 1"/>
          <p:cNvSpPr/>
          <p:nvPr/>
        </p:nvSpPr>
        <p:spPr>
          <a:xfrm>
            <a:off x="452880" y="3512160"/>
            <a:ext cx="8359200" cy="7297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4200" spc="-1" strike="noStrike">
                <a:solidFill>
                  <a:srgbClr val="000000"/>
                </a:solidFill>
                <a:latin typeface="Calibri"/>
                <a:ea typeface="DejaVu Sans"/>
              </a:rPr>
              <a:t>Comparison of motivation profiles</a:t>
            </a:r>
            <a:endParaRPr b="0" lang="de-DE" sz="4200" spc="-1" strike="noStrike">
              <a:solidFill>
                <a:srgbClr val="000000"/>
              </a:solidFill>
              <a:latin typeface="Arial"/>
            </a:endParaRPr>
          </a:p>
        </p:txBody>
      </p:sp>
      <p:sp>
        <p:nvSpPr>
          <p:cNvPr id="101" name="Textfeld 2"/>
          <p:cNvSpPr/>
          <p:nvPr/>
        </p:nvSpPr>
        <p:spPr>
          <a:xfrm>
            <a:off x="452880" y="4299480"/>
            <a:ext cx="6284520" cy="9432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2000" spc="-1" strike="noStrike">
                <a:solidFill>
                  <a:srgbClr val="000000"/>
                </a:solidFill>
                <a:latin typeface="Calibri"/>
                <a:ea typeface="DejaVu Sans"/>
              </a:rPr>
              <a:t>Anna Berger | Ben Keller</a:t>
            </a:r>
            <a:br>
              <a:rPr sz="1800"/>
            </a:br>
            <a:br>
              <a:rPr sz="1800"/>
            </a:br>
            <a:r>
              <a:rPr b="0" lang="de-DE" sz="1800" spc="-1" strike="noStrike">
                <a:solidFill>
                  <a:srgbClr val="000000"/>
                </a:solidFill>
                <a:latin typeface="Calibri"/>
                <a:ea typeface="DejaVu Sans"/>
              </a:rPr>
              <a:t>Generated on 2 October 2026</a:t>
            </a:r>
            <a:endParaRPr b="0" lang="de-DE" sz="1800" spc="-1" strike="noStrike">
              <a:solidFill>
                <a:srgbClr val="000000"/>
              </a:solidFill>
              <a:latin typeface="Arial"/>
            </a:endParaRPr>
          </a:p>
        </p:txBody>
      </p:sp>
      <p:pic>
        <p:nvPicPr>
          <p:cNvPr id="102" name="Grafik 3" descr=""/>
          <p:cNvPicPr/>
          <p:nvPr/>
        </p:nvPicPr>
        <p:blipFill>
          <a:blip r:embed="rId1"/>
          <a:stretch/>
        </p:blipFill>
        <p:spPr>
          <a:xfrm>
            <a:off x="520920" y="399240"/>
            <a:ext cx="3351960" cy="2213640"/>
          </a:xfrm>
          <a:prstGeom prst="rect">
            <a:avLst/>
          </a:prstGeom>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 name="Textfeld 72"/>
          <p:cNvSpPr/>
          <p:nvPr/>
        </p:nvSpPr>
        <p:spPr>
          <a:xfrm>
            <a:off x="1440360" y="-29160"/>
            <a:ext cx="842652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Introduction</a:t>
            </a:r>
            <a:endParaRPr b="0" lang="de-DE" sz="3000" spc="-1" strike="noStrike">
              <a:solidFill>
                <a:srgbClr val="000000"/>
              </a:solidFill>
              <a:latin typeface="Arial"/>
            </a:endParaRPr>
          </a:p>
        </p:txBody>
      </p:sp>
      <p:pic>
        <p:nvPicPr>
          <p:cNvPr id="104" name="Grafik 12" descr=""/>
          <p:cNvPicPr/>
          <p:nvPr/>
        </p:nvPicPr>
        <p:blipFill>
          <a:blip r:embed="rId1"/>
          <a:stretch/>
        </p:blipFill>
        <p:spPr>
          <a:xfrm>
            <a:off x="305280" y="147240"/>
            <a:ext cx="615240" cy="402840"/>
          </a:xfrm>
          <a:prstGeom prst="rect">
            <a:avLst/>
          </a:prstGeom>
          <a:ln w="0">
            <a:noFill/>
          </a:ln>
        </p:spPr>
      </p:pic>
      <p:sp>
        <p:nvSpPr>
          <p:cNvPr id="105" name="Textfeld 73"/>
          <p:cNvSpPr/>
          <p:nvPr/>
        </p:nvSpPr>
        <p:spPr>
          <a:xfrm>
            <a:off x="2625120" y="5310360"/>
            <a:ext cx="4184280" cy="2836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06" name="Textfeld 74"/>
          <p:cNvSpPr/>
          <p:nvPr/>
        </p:nvSpPr>
        <p:spPr>
          <a:xfrm>
            <a:off x="8399880" y="5310360"/>
            <a:ext cx="145440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89BA34F9-9157-4F08-B1ED-50CAB324C468}"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pic>
        <p:nvPicPr>
          <p:cNvPr id="107" name="Picture 1" descr=""/>
          <p:cNvPicPr/>
          <p:nvPr/>
        </p:nvPicPr>
        <p:blipFill>
          <a:blip r:embed="rId2"/>
          <a:stretch/>
        </p:blipFill>
        <p:spPr>
          <a:xfrm>
            <a:off x="321480" y="5117400"/>
            <a:ext cx="435240" cy="435240"/>
          </a:xfrm>
          <a:prstGeom prst="rect">
            <a:avLst/>
          </a:prstGeom>
          <a:ln w="0">
            <a:noFill/>
          </a:ln>
        </p:spPr>
      </p:pic>
      <p:sp>
        <p:nvSpPr>
          <p:cNvPr id="108" name="Textfeld 82"/>
          <p:cNvSpPr/>
          <p:nvPr/>
        </p:nvSpPr>
        <p:spPr>
          <a:xfrm>
            <a:off x="276120" y="1003680"/>
            <a:ext cx="9439920" cy="31377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2400" spc="-1" strike="noStrike">
                <a:solidFill>
                  <a:srgbClr val="000000"/>
                </a:solidFill>
                <a:latin typeface="Calibri"/>
                <a:ea typeface="DejaVu Sans"/>
              </a:rPr>
              <a:t>There is always an opposite side to every need and every orientation</a:t>
            </a:r>
            <a:endParaRPr b="0" lang="de-DE" sz="2400" spc="-1" strike="noStrike">
              <a:solidFill>
                <a:srgbClr val="000000"/>
              </a:solidFill>
              <a:latin typeface="Arial"/>
            </a:endParaRPr>
          </a:p>
          <a:p>
            <a:pPr>
              <a:lnSpc>
                <a:spcPct val="100000"/>
              </a:lnSpc>
            </a:pPr>
            <a:endParaRPr b="0" lang="de-DE" sz="1800" spc="-1" strike="noStrike">
              <a:solidFill>
                <a:srgbClr val="000000"/>
              </a:solidFill>
              <a:latin typeface="Arial"/>
            </a:endParaRPr>
          </a:p>
          <a:p>
            <a:pPr>
              <a:lnSpc>
                <a:spcPct val="100000"/>
              </a:lnSpc>
            </a:pPr>
            <a:r>
              <a:rPr b="0" lang="de-DE" sz="1800" spc="-1" strike="noStrike">
                <a:solidFill>
                  <a:srgbClr val="000000"/>
                </a:solidFill>
                <a:latin typeface="Calibri"/>
                <a:ea typeface="DejaVu Sans"/>
              </a:rPr>
              <a:t>For example, if we are drawn to red by 120 points and to green by 80 points, the red energy is 40 points stronger. This means we are more likely to overlook potential risks.</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a:p>
            <a:pPr>
              <a:lnSpc>
                <a:spcPct val="100000"/>
              </a:lnSpc>
            </a:pPr>
            <a:r>
              <a:rPr b="0" lang="de-DE" sz="1800" spc="-1" strike="noStrike">
                <a:solidFill>
                  <a:srgbClr val="000000"/>
                </a:solidFill>
                <a:latin typeface="Calibri"/>
                <a:ea typeface="DejaVu Sans"/>
              </a:rPr>
              <a:t>Diversity is needed in partnerships and in teams. The more we differ, the better we complement each other with our different skills. We can coordinate well with each other if we use one of the characteristics in which we are similar, perhaps in our orientation or our decision-making behavior.</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a:p>
            <a:pPr>
              <a:lnSpc>
                <a:spcPct val="100000"/>
              </a:lnSpc>
            </a:pPr>
            <a:r>
              <a:rPr b="1" lang="de-DE" sz="1800" spc="-1" strike="noStrike">
                <a:solidFill>
                  <a:srgbClr val="000000"/>
                </a:solidFill>
                <a:latin typeface="Calibri"/>
                <a:ea typeface="DejaVu Sans"/>
              </a:rPr>
              <a:t>The following tips relate to teamwork.</a:t>
            </a:r>
            <a:endParaRPr b="0" lang="de-DE" sz="1800" spc="-1" strike="noStrike">
              <a:solidFill>
                <a:srgbClr val="000000"/>
              </a:solidFill>
              <a:latin typeface="Arial"/>
            </a:endParaRPr>
          </a:p>
          <a:p>
            <a:pPr>
              <a:lnSpc>
                <a:spcPct val="100000"/>
              </a:lnSpc>
            </a:pPr>
            <a:endParaRPr b="0" lang="de-DE" sz="1400" spc="-1" strike="noStrike">
              <a:solidFill>
                <a:srgbClr val="000000"/>
              </a:solidFill>
              <a:latin typeface="Arial"/>
            </a:endParaRPr>
          </a:p>
        </p:txBody>
      </p:sp>
      <p:sp>
        <p:nvSpPr>
          <p:cNvPr id="109" name="Textfeld 5"/>
          <p:cNvSpPr/>
          <p:nvPr/>
        </p:nvSpPr>
        <p:spPr>
          <a:xfrm>
            <a:off x="888120" y="5292000"/>
            <a:ext cx="864828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Anna Berger | Ben Keller</a:t>
            </a:r>
            <a:endParaRPr b="0" lang="de-DE" sz="16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 name="Textfeld 3"/>
          <p:cNvSpPr/>
          <p:nvPr/>
        </p:nvSpPr>
        <p:spPr>
          <a:xfrm>
            <a:off x="1368360" y="-29160"/>
            <a:ext cx="8426520" cy="10040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defTabSz="914400">
              <a:lnSpc>
                <a:spcPct val="100000"/>
              </a:lnSpc>
            </a:pPr>
            <a:r>
              <a:rPr b="1" lang="de-DE" sz="3000" spc="-1" strike="noStrike">
                <a:solidFill>
                  <a:schemeClr val="dk1"/>
                </a:solidFill>
                <a:latin typeface="Calibri"/>
                <a:ea typeface="DejaVu Sans"/>
              </a:rPr>
              <a:t>Red-Green</a:t>
            </a:r>
            <a:endParaRPr b="0" lang="de-DE" sz="3000" spc="-1" strike="noStrike">
              <a:solidFill>
                <a:srgbClr val="000000"/>
              </a:solidFill>
              <a:latin typeface="Arial"/>
            </a:endParaRPr>
          </a:p>
          <a:p>
            <a:pPr algn="r" defTabSz="914400">
              <a:lnSpc>
                <a:spcPct val="100000"/>
              </a:lnSpc>
            </a:pPr>
            <a:r>
              <a:rPr b="0" lang="de-DE" sz="3000" spc="-1" strike="noStrike">
                <a:solidFill>
                  <a:schemeClr val="dk1"/>
                </a:solidFill>
                <a:latin typeface="Calibri"/>
                <a:ea typeface="DejaVu Sans"/>
              </a:rPr>
              <a:t>Balance: Reliable actions</a:t>
            </a:r>
            <a:endParaRPr b="0" lang="de-DE" sz="3000" spc="-1" strike="noStrike">
              <a:solidFill>
                <a:srgbClr val="000000"/>
              </a:solidFill>
              <a:latin typeface="Arial"/>
            </a:endParaRPr>
          </a:p>
        </p:txBody>
      </p:sp>
      <p:pic>
        <p:nvPicPr>
          <p:cNvPr id="111" name="Grafik 1" descr=""/>
          <p:cNvPicPr/>
          <p:nvPr/>
        </p:nvPicPr>
        <p:blipFill>
          <a:blip r:embed="rId1"/>
          <a:stretch/>
        </p:blipFill>
        <p:spPr>
          <a:xfrm>
            <a:off x="305280" y="147240"/>
            <a:ext cx="615240" cy="402840"/>
          </a:xfrm>
          <a:prstGeom prst="rect">
            <a:avLst/>
          </a:prstGeom>
          <a:ln w="0">
            <a:noFill/>
          </a:ln>
        </p:spPr>
      </p:pic>
      <p:sp>
        <p:nvSpPr>
          <p:cNvPr id="112" name="Textfeld 6"/>
          <p:cNvSpPr/>
          <p:nvPr/>
        </p:nvSpPr>
        <p:spPr>
          <a:xfrm>
            <a:off x="2625120" y="5310360"/>
            <a:ext cx="4184280" cy="2836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13" name="Textfeld 78"/>
          <p:cNvSpPr/>
          <p:nvPr/>
        </p:nvSpPr>
        <p:spPr>
          <a:xfrm>
            <a:off x="8399880" y="5310360"/>
            <a:ext cx="145440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B4FA9370-9530-4155-99D2-3B2EBDB10851}"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114" name="Textfeld 79"/>
          <p:cNvSpPr/>
          <p:nvPr/>
        </p:nvSpPr>
        <p:spPr>
          <a:xfrm>
            <a:off x="888120" y="5292000"/>
            <a:ext cx="864828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Anna Berger | Ben Keller</a:t>
            </a:r>
            <a:endParaRPr b="0" lang="de-DE" sz="1600" spc="-1" strike="noStrike">
              <a:solidFill>
                <a:srgbClr val="000000"/>
              </a:solidFill>
              <a:latin typeface="Arial"/>
            </a:endParaRPr>
          </a:p>
        </p:txBody>
      </p:sp>
      <p:pic>
        <p:nvPicPr>
          <p:cNvPr id="115" name="Picture 16" descr=""/>
          <p:cNvPicPr/>
          <p:nvPr/>
        </p:nvPicPr>
        <p:blipFill>
          <a:blip r:embed="rId2"/>
          <a:stretch/>
        </p:blipFill>
        <p:spPr>
          <a:xfrm>
            <a:off x="321480" y="5117400"/>
            <a:ext cx="435240" cy="435240"/>
          </a:xfrm>
          <a:prstGeom prst="rect">
            <a:avLst/>
          </a:prstGeom>
          <a:ln w="0">
            <a:noFill/>
          </a:ln>
        </p:spPr>
      </p:pic>
      <p:sp>
        <p:nvSpPr>
          <p:cNvPr id="116" name=""/>
          <p:cNvSpPr/>
          <p:nvPr/>
        </p:nvSpPr>
        <p:spPr>
          <a:xfrm>
            <a:off x="276120" y="3875400"/>
            <a:ext cx="9349200" cy="11610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400" spc="-1" strike="noStrike">
                <a:solidFill>
                  <a:srgbClr val="ff0000"/>
                </a:solidFill>
                <a:latin typeface="Calibri"/>
                <a:ea typeface="Calibri"/>
              </a:rPr>
              <a:t>Anna Berger: very assertiveness-oriented</a:t>
            </a:r>
            <a:endParaRPr b="0" lang="de-DE" sz="1400" spc="-1" strike="noStrike">
              <a:solidFill>
                <a:srgbClr val="000000"/>
              </a:solidFill>
              <a:latin typeface="Arial"/>
            </a:endParaRPr>
          </a:p>
          <a:p>
            <a:pPr>
              <a:lnSpc>
                <a:spcPct val="100000"/>
              </a:lnSpc>
            </a:pPr>
            <a:r>
              <a:rPr b="0" lang="de-DE" sz="1400" spc="-1" strike="noStrike">
                <a:solidFill>
                  <a:srgbClr val="ff0000"/>
                </a:solidFill>
                <a:latin typeface="Calibri"/>
                <a:ea typeface="Calibri"/>
              </a:rPr>
              <a:t>Ben Keller: very security-oriented</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Anna Berger strives for significantly more success and change.</a:t>
            </a: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Synergy: Use security for planning and assertiveness for implementation.</a:t>
            </a:r>
            <a:endParaRPr b="0" lang="de-DE" sz="1400" spc="-1" strike="noStrike">
              <a:solidFill>
                <a:srgbClr val="000000"/>
              </a:solidFill>
              <a:latin typeface="Arial"/>
            </a:endParaRPr>
          </a:p>
        </p:txBody>
      </p:sp>
      <p:sp>
        <p:nvSpPr>
          <p:cNvPr id="117" name="Rechteck 8"/>
          <p:cNvSpPr/>
          <p:nvPr/>
        </p:nvSpPr>
        <p:spPr>
          <a:xfrm>
            <a:off x="360000" y="1219680"/>
            <a:ext cx="2408400" cy="2412720"/>
          </a:xfrm>
          <a:prstGeom prst="rect">
            <a:avLst/>
          </a:prstGeom>
          <a:solidFill>
            <a:schemeClr val="bg1"/>
          </a:solidFill>
          <a:ln w="76200">
            <a:solidFill>
              <a:srgbClr val="00b050"/>
            </a:solidFill>
          </a:ln>
          <a:effectLst>
            <a:softEdge rad="38160"/>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50000"/>
              </a:lnSpc>
            </a:pPr>
            <a:r>
              <a:rPr b="1" lang="de-DE" sz="2000" spc="-1" strike="noStrike">
                <a:solidFill>
                  <a:schemeClr val="dk1"/>
                </a:solidFill>
                <a:latin typeface="Calibri"/>
                <a:ea typeface="DejaVu Sans"/>
              </a:rPr>
              <a:t>Security</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Ensuring order</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Avoid risks</a:t>
            </a:r>
            <a:endParaRPr b="0" lang="de-DE" sz="2000" spc="-1" strike="noStrike">
              <a:solidFill>
                <a:srgbClr val="000000"/>
              </a:solidFill>
              <a:latin typeface="Arial"/>
            </a:endParaRPr>
          </a:p>
        </p:txBody>
      </p:sp>
      <p:sp>
        <p:nvSpPr>
          <p:cNvPr id="118" name="Rechteck 7"/>
          <p:cNvSpPr/>
          <p:nvPr/>
        </p:nvSpPr>
        <p:spPr>
          <a:xfrm>
            <a:off x="7200000" y="1219680"/>
            <a:ext cx="2516400" cy="2412720"/>
          </a:xfrm>
          <a:prstGeom prst="rect">
            <a:avLst/>
          </a:prstGeom>
          <a:solidFill>
            <a:schemeClr val="bg1"/>
          </a:solidFill>
          <a:ln w="76200">
            <a:solidFill>
              <a:srgbClr val="ff0000"/>
            </a:solidFill>
          </a:ln>
          <a:effectLst>
            <a:softEdge rad="38160"/>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50000"/>
              </a:lnSpc>
            </a:pPr>
            <a:r>
              <a:rPr b="1" lang="de-DE" sz="2000" spc="-1" strike="noStrike">
                <a:solidFill>
                  <a:schemeClr val="dk1"/>
                </a:solidFill>
                <a:latin typeface="Calibri"/>
                <a:ea typeface="DejaVu Sans"/>
              </a:rPr>
              <a:t>Enforcement</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Getting ahead</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Strive for success</a:t>
            </a:r>
            <a:endParaRPr b="0" lang="de-DE" sz="2000" spc="-1" strike="noStrike">
              <a:solidFill>
                <a:srgbClr val="000000"/>
              </a:solidFill>
              <a:latin typeface="Arial"/>
            </a:endParaRPr>
          </a:p>
        </p:txBody>
      </p:sp>
      <p:pic>
        <p:nvPicPr>
          <p:cNvPr id="119" name="{{red-green-chart}}" descr=""/>
          <p:cNvPicPr/>
          <p:nvPr/>
        </p:nvPicPr>
        <p:blipFill>
          <a:blip r:embed="rId3"/>
          <a:stretch/>
        </p:blipFill>
        <p:spPr>
          <a:xfrm>
            <a:off x="2880000" y="1167480"/>
            <a:ext cx="4171320" cy="2569680"/>
          </a:xfrm>
          <a:prstGeom prst="rect">
            <a:avLst/>
          </a:prstGeom>
          <a:ln w="0">
            <a:noFill/>
          </a:ln>
        </p:spPr>
      </p:pic>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 name="Textfeld 9"/>
          <p:cNvSpPr/>
          <p:nvPr/>
        </p:nvSpPr>
        <p:spPr>
          <a:xfrm>
            <a:off x="1368360" y="-29160"/>
            <a:ext cx="8426520" cy="10040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defTabSz="914400">
              <a:lnSpc>
                <a:spcPct val="100000"/>
              </a:lnSpc>
            </a:pPr>
            <a:r>
              <a:rPr b="1" lang="de-DE" sz="3000" spc="-1" strike="noStrike">
                <a:solidFill>
                  <a:schemeClr val="dk1"/>
                </a:solidFill>
                <a:latin typeface="Calibri"/>
                <a:ea typeface="DejaVu Sans"/>
              </a:rPr>
              <a:t>Blue-yellow</a:t>
            </a:r>
            <a:endParaRPr b="0" lang="de-DE" sz="3000" spc="-1" strike="noStrike">
              <a:solidFill>
                <a:srgbClr val="000000"/>
              </a:solidFill>
              <a:latin typeface="Arial"/>
            </a:endParaRPr>
          </a:p>
          <a:p>
            <a:pPr algn="r" defTabSz="914400">
              <a:lnSpc>
                <a:spcPct val="100000"/>
              </a:lnSpc>
            </a:pPr>
            <a:r>
              <a:rPr b="0" lang="de-DE" sz="3000" spc="-1" strike="noStrike">
                <a:solidFill>
                  <a:schemeClr val="dk1"/>
                </a:solidFill>
                <a:latin typeface="Calibri"/>
                <a:ea typeface="DejaVu Sans"/>
              </a:rPr>
              <a:t>Balance: distribution of tasks, coordination</a:t>
            </a:r>
            <a:endParaRPr b="0" lang="de-DE" sz="3000" spc="-1" strike="noStrike">
              <a:solidFill>
                <a:srgbClr val="000000"/>
              </a:solidFill>
              <a:latin typeface="Arial"/>
            </a:endParaRPr>
          </a:p>
        </p:txBody>
      </p:sp>
      <p:pic>
        <p:nvPicPr>
          <p:cNvPr id="121" name="Grafik 4" descr=""/>
          <p:cNvPicPr/>
          <p:nvPr/>
        </p:nvPicPr>
        <p:blipFill>
          <a:blip r:embed="rId1"/>
          <a:stretch/>
        </p:blipFill>
        <p:spPr>
          <a:xfrm>
            <a:off x="305280" y="147240"/>
            <a:ext cx="615240" cy="402840"/>
          </a:xfrm>
          <a:prstGeom prst="rect">
            <a:avLst/>
          </a:prstGeom>
          <a:ln w="0">
            <a:noFill/>
          </a:ln>
        </p:spPr>
      </p:pic>
      <p:sp>
        <p:nvSpPr>
          <p:cNvPr id="122" name="Textfeld 10"/>
          <p:cNvSpPr/>
          <p:nvPr/>
        </p:nvSpPr>
        <p:spPr>
          <a:xfrm>
            <a:off x="2625120" y="5310360"/>
            <a:ext cx="4184280" cy="2836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23" name="Textfeld 11"/>
          <p:cNvSpPr/>
          <p:nvPr/>
        </p:nvSpPr>
        <p:spPr>
          <a:xfrm>
            <a:off x="8399880" y="5310360"/>
            <a:ext cx="145440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C398F744-E934-4F47-BD7A-733354769A77}"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124" name="Textfeld 12"/>
          <p:cNvSpPr/>
          <p:nvPr/>
        </p:nvSpPr>
        <p:spPr>
          <a:xfrm>
            <a:off x="888120" y="5292000"/>
            <a:ext cx="864828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Anna Berger | Ben Keller</a:t>
            </a:r>
            <a:endParaRPr b="0" lang="de-DE" sz="1600" spc="-1" strike="noStrike">
              <a:solidFill>
                <a:srgbClr val="000000"/>
              </a:solidFill>
              <a:latin typeface="Arial"/>
            </a:endParaRPr>
          </a:p>
        </p:txBody>
      </p:sp>
      <p:pic>
        <p:nvPicPr>
          <p:cNvPr id="125" name="Picture 2" descr=""/>
          <p:cNvPicPr/>
          <p:nvPr/>
        </p:nvPicPr>
        <p:blipFill>
          <a:blip r:embed="rId2"/>
          <a:stretch/>
        </p:blipFill>
        <p:spPr>
          <a:xfrm>
            <a:off x="321480" y="5117400"/>
            <a:ext cx="435240" cy="435240"/>
          </a:xfrm>
          <a:prstGeom prst="rect">
            <a:avLst/>
          </a:prstGeom>
          <a:ln w="0">
            <a:noFill/>
          </a:ln>
        </p:spPr>
      </p:pic>
      <p:sp>
        <p:nvSpPr>
          <p:cNvPr id="126" name=""/>
          <p:cNvSpPr/>
          <p:nvPr/>
        </p:nvSpPr>
        <p:spPr>
          <a:xfrm>
            <a:off x="276120" y="3875400"/>
            <a:ext cx="9349200" cy="11610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400" spc="-1" strike="noStrike">
                <a:solidFill>
                  <a:srgbClr val="ff0000"/>
                </a:solidFill>
                <a:latin typeface="Calibri"/>
                <a:ea typeface="Calibri"/>
              </a:rPr>
              <a:t>Anna Berger: balanced</a:t>
            </a:r>
            <a:endParaRPr b="0" lang="de-DE" sz="1400" spc="-1" strike="noStrike">
              <a:solidFill>
                <a:srgbClr val="000000"/>
              </a:solidFill>
              <a:latin typeface="Arial"/>
            </a:endParaRPr>
          </a:p>
          <a:p>
            <a:pPr>
              <a:lnSpc>
                <a:spcPct val="100000"/>
              </a:lnSpc>
            </a:pPr>
            <a:r>
              <a:rPr b="0" lang="de-DE" sz="1400" spc="-1" strike="noStrike">
                <a:solidFill>
                  <a:srgbClr val="ff0000"/>
                </a:solidFill>
                <a:latin typeface="Calibri"/>
                <a:ea typeface="Calibri"/>
              </a:rPr>
              <a:t>Ben Keller: very belonging-oriented</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Anna Berger will provide much stronger specialization.</a:t>
            </a: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Synergy: Use specialization for quality and belonging for communication.</a:t>
            </a:r>
            <a:endParaRPr b="0" lang="de-DE" sz="1400" spc="-1" strike="noStrike">
              <a:solidFill>
                <a:srgbClr val="000000"/>
              </a:solidFill>
              <a:latin typeface="Arial"/>
            </a:endParaRPr>
          </a:p>
        </p:txBody>
      </p:sp>
      <p:sp>
        <p:nvSpPr>
          <p:cNvPr id="127" name="Rechteck 3"/>
          <p:cNvSpPr/>
          <p:nvPr/>
        </p:nvSpPr>
        <p:spPr>
          <a:xfrm>
            <a:off x="360000" y="1219680"/>
            <a:ext cx="2408400" cy="2412720"/>
          </a:xfrm>
          <a:prstGeom prst="rect">
            <a:avLst/>
          </a:prstGeom>
          <a:solidFill>
            <a:schemeClr val="bg1"/>
          </a:solidFill>
          <a:ln w="76200">
            <a:solidFill>
              <a:srgbClr val="2a6099"/>
            </a:solidFill>
          </a:ln>
          <a:effectLst>
            <a:softEdge rad="38160"/>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50000"/>
              </a:lnSpc>
            </a:pPr>
            <a:r>
              <a:rPr b="1" lang="de-DE" sz="2000" spc="-1" strike="noStrike">
                <a:solidFill>
                  <a:schemeClr val="dk1"/>
                </a:solidFill>
                <a:latin typeface="Calibri"/>
                <a:ea typeface="DejaVu Sans"/>
              </a:rPr>
              <a:t>Recognition</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Ensuring quality</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Individuality</a:t>
            </a:r>
            <a:endParaRPr b="0" lang="de-DE" sz="2000" spc="-1" strike="noStrike">
              <a:solidFill>
                <a:srgbClr val="000000"/>
              </a:solidFill>
              <a:latin typeface="Arial"/>
            </a:endParaRPr>
          </a:p>
        </p:txBody>
      </p:sp>
      <p:sp>
        <p:nvSpPr>
          <p:cNvPr id="128" name="Rechteck 4"/>
          <p:cNvSpPr/>
          <p:nvPr/>
        </p:nvSpPr>
        <p:spPr>
          <a:xfrm>
            <a:off x="7200000" y="1219680"/>
            <a:ext cx="2516400" cy="2412720"/>
          </a:xfrm>
          <a:prstGeom prst="rect">
            <a:avLst/>
          </a:prstGeom>
          <a:solidFill>
            <a:schemeClr val="bg1"/>
          </a:solidFill>
          <a:ln w="76200">
            <a:solidFill>
              <a:srgbClr val="ffff00"/>
            </a:solidFill>
          </a:ln>
          <a:effectLst>
            <a:softEdge rad="38160"/>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50000"/>
              </a:lnSpc>
            </a:pPr>
            <a:r>
              <a:rPr b="1" lang="de-DE" sz="2000" spc="-1" strike="noStrike">
                <a:solidFill>
                  <a:schemeClr val="dk1"/>
                </a:solidFill>
                <a:latin typeface="Calibri"/>
                <a:ea typeface="DejaVu Sans"/>
              </a:rPr>
              <a:t>Affiliation</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Adapt</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Communication</a:t>
            </a:r>
            <a:endParaRPr b="0" lang="de-DE" sz="2000" spc="-1" strike="noStrike">
              <a:solidFill>
                <a:srgbClr val="000000"/>
              </a:solidFill>
              <a:latin typeface="Arial"/>
            </a:endParaRPr>
          </a:p>
        </p:txBody>
      </p:sp>
      <p:pic>
        <p:nvPicPr>
          <p:cNvPr id="129" name="{{yellow-blue-chart}}" descr=""/>
          <p:cNvPicPr/>
          <p:nvPr/>
        </p:nvPicPr>
        <p:blipFill>
          <a:blip r:embed="rId3"/>
          <a:stretch/>
        </p:blipFill>
        <p:spPr>
          <a:xfrm>
            <a:off x="2880000" y="1167840"/>
            <a:ext cx="4171320" cy="2569680"/>
          </a:xfrm>
          <a:prstGeom prst="rect">
            <a:avLst/>
          </a:prstGeom>
          <a:ln w="0">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 name="Textfeld 14"/>
          <p:cNvSpPr/>
          <p:nvPr/>
        </p:nvSpPr>
        <p:spPr>
          <a:xfrm>
            <a:off x="1368360" y="-29160"/>
            <a:ext cx="8426520" cy="10040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defTabSz="914400">
              <a:lnSpc>
                <a:spcPct val="100000"/>
              </a:lnSpc>
            </a:pPr>
            <a:r>
              <a:rPr b="1" lang="de-DE" sz="3000" spc="-1" strike="noStrike">
                <a:solidFill>
                  <a:schemeClr val="dk1"/>
                </a:solidFill>
                <a:latin typeface="Calibri"/>
                <a:ea typeface="DejaVu Sans"/>
              </a:rPr>
              <a:t>Empathy vs. insight</a:t>
            </a:r>
            <a:endParaRPr b="0" lang="de-DE" sz="3000" spc="-1" strike="noStrike">
              <a:solidFill>
                <a:srgbClr val="000000"/>
              </a:solidFill>
              <a:latin typeface="Arial"/>
            </a:endParaRPr>
          </a:p>
          <a:p>
            <a:pPr algn="r" defTabSz="914400">
              <a:lnSpc>
                <a:spcPct val="100000"/>
              </a:lnSpc>
            </a:pPr>
            <a:r>
              <a:rPr b="0" lang="de-DE" sz="3000" spc="-1" strike="noStrike">
                <a:solidFill>
                  <a:schemeClr val="dk1"/>
                </a:solidFill>
                <a:latin typeface="Calibri"/>
                <a:ea typeface="DejaVu Sans"/>
              </a:rPr>
              <a:t>Balance: emotional intelligence</a:t>
            </a:r>
            <a:endParaRPr b="0" lang="de-DE" sz="3000" spc="-1" strike="noStrike">
              <a:solidFill>
                <a:srgbClr val="000000"/>
              </a:solidFill>
              <a:latin typeface="Arial"/>
            </a:endParaRPr>
          </a:p>
        </p:txBody>
      </p:sp>
      <p:pic>
        <p:nvPicPr>
          <p:cNvPr id="131" name="Grafik 2" descr=""/>
          <p:cNvPicPr/>
          <p:nvPr/>
        </p:nvPicPr>
        <p:blipFill>
          <a:blip r:embed="rId1"/>
          <a:stretch/>
        </p:blipFill>
        <p:spPr>
          <a:xfrm>
            <a:off x="305280" y="147240"/>
            <a:ext cx="615240" cy="402840"/>
          </a:xfrm>
          <a:prstGeom prst="rect">
            <a:avLst/>
          </a:prstGeom>
          <a:ln w="0">
            <a:noFill/>
          </a:ln>
        </p:spPr>
      </p:pic>
      <p:sp>
        <p:nvSpPr>
          <p:cNvPr id="132" name="Textfeld 16"/>
          <p:cNvSpPr/>
          <p:nvPr/>
        </p:nvSpPr>
        <p:spPr>
          <a:xfrm>
            <a:off x="2625120" y="5310360"/>
            <a:ext cx="4184280" cy="2836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33" name="Textfeld 18"/>
          <p:cNvSpPr/>
          <p:nvPr/>
        </p:nvSpPr>
        <p:spPr>
          <a:xfrm>
            <a:off x="8399880" y="5310360"/>
            <a:ext cx="145440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26E971B4-C23D-4C7B-B4C1-AE3E0F92693B}"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134" name="Textfeld 20"/>
          <p:cNvSpPr/>
          <p:nvPr/>
        </p:nvSpPr>
        <p:spPr>
          <a:xfrm>
            <a:off x="888120" y="5292000"/>
            <a:ext cx="864828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Anna Berger | Ben Keller</a:t>
            </a:r>
            <a:endParaRPr b="0" lang="de-DE" sz="1600" spc="-1" strike="noStrike">
              <a:solidFill>
                <a:srgbClr val="000000"/>
              </a:solidFill>
              <a:latin typeface="Arial"/>
            </a:endParaRPr>
          </a:p>
        </p:txBody>
      </p:sp>
      <p:pic>
        <p:nvPicPr>
          <p:cNvPr id="135" name="Picture 3" descr=""/>
          <p:cNvPicPr/>
          <p:nvPr/>
        </p:nvPicPr>
        <p:blipFill>
          <a:blip r:embed="rId2"/>
          <a:stretch/>
        </p:blipFill>
        <p:spPr>
          <a:xfrm>
            <a:off x="321480" y="5117400"/>
            <a:ext cx="435240" cy="435240"/>
          </a:xfrm>
          <a:prstGeom prst="rect">
            <a:avLst/>
          </a:prstGeom>
          <a:ln w="0">
            <a:noFill/>
          </a:ln>
        </p:spPr>
      </p:pic>
      <p:sp>
        <p:nvSpPr>
          <p:cNvPr id="136" name=""/>
          <p:cNvSpPr/>
          <p:nvPr/>
        </p:nvSpPr>
        <p:spPr>
          <a:xfrm>
            <a:off x="276120" y="3875400"/>
            <a:ext cx="9349200" cy="11610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400" spc="-1" strike="noStrike">
                <a:solidFill>
                  <a:srgbClr val="ff0000"/>
                </a:solidFill>
                <a:latin typeface="Calibri"/>
                <a:ea typeface="Calibri"/>
              </a:rPr>
              <a:t>Anna Berger: balanced</a:t>
            </a:r>
            <a:endParaRPr b="0" lang="de-DE" sz="1400" spc="-1" strike="noStrike">
              <a:solidFill>
                <a:srgbClr val="000000"/>
              </a:solidFill>
              <a:latin typeface="Arial"/>
            </a:endParaRPr>
          </a:p>
          <a:p>
            <a:pPr>
              <a:lnSpc>
                <a:spcPct val="100000"/>
              </a:lnSpc>
            </a:pPr>
            <a:r>
              <a:rPr b="0" lang="de-DE" sz="1400" spc="-1" strike="noStrike">
                <a:solidFill>
                  <a:srgbClr val="ff0000"/>
                </a:solidFill>
                <a:latin typeface="Calibri"/>
                <a:ea typeface="Calibri"/>
              </a:rPr>
              <a:t>Ben Keller: balanced</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Both profiles set similar priorities</a:t>
            </a: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Recommendation: Weigh meaningful and responsible actions together.</a:t>
            </a:r>
            <a:endParaRPr b="0" lang="de-DE" sz="1400" spc="-1" strike="noStrike">
              <a:solidFill>
                <a:srgbClr val="000000"/>
              </a:solidFill>
              <a:latin typeface="Arial"/>
            </a:endParaRPr>
          </a:p>
        </p:txBody>
      </p:sp>
      <p:sp>
        <p:nvSpPr>
          <p:cNvPr id="137" name="Rechteck 1"/>
          <p:cNvSpPr/>
          <p:nvPr/>
        </p:nvSpPr>
        <p:spPr>
          <a:xfrm>
            <a:off x="360000" y="1219680"/>
            <a:ext cx="2408400" cy="2412720"/>
          </a:xfrm>
          <a:prstGeom prst="rect">
            <a:avLst/>
          </a:prstGeom>
          <a:solidFill>
            <a:schemeClr val="bg1"/>
          </a:solidFill>
          <a:ln w="76200">
            <a:solidFill>
              <a:srgbClr val="cccccc"/>
            </a:solidFill>
          </a:ln>
          <a:effectLst>
            <a:softEdge rad="38160"/>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50000"/>
              </a:lnSpc>
            </a:pPr>
            <a:r>
              <a:rPr b="1" lang="de-DE" sz="2000" spc="-1" strike="noStrike">
                <a:solidFill>
                  <a:schemeClr val="dk1"/>
                </a:solidFill>
                <a:latin typeface="Calibri"/>
                <a:ea typeface="DejaVu Sans"/>
              </a:rPr>
              <a:t>Empathy</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Empathize</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Emotionality</a:t>
            </a:r>
            <a:endParaRPr b="0" lang="de-DE" sz="2000" spc="-1" strike="noStrike">
              <a:solidFill>
                <a:srgbClr val="000000"/>
              </a:solidFill>
              <a:latin typeface="Arial"/>
            </a:endParaRPr>
          </a:p>
        </p:txBody>
      </p:sp>
      <p:sp>
        <p:nvSpPr>
          <p:cNvPr id="138" name="Rechteck 2"/>
          <p:cNvSpPr/>
          <p:nvPr/>
        </p:nvSpPr>
        <p:spPr>
          <a:xfrm>
            <a:off x="7200000" y="1219680"/>
            <a:ext cx="2516400" cy="2412720"/>
          </a:xfrm>
          <a:prstGeom prst="rect">
            <a:avLst/>
          </a:prstGeom>
          <a:solidFill>
            <a:schemeClr val="bg1"/>
          </a:solidFill>
          <a:ln w="76200">
            <a:solidFill>
              <a:srgbClr val="000000"/>
            </a:solidFill>
          </a:ln>
          <a:effectLst>
            <a:softEdge rad="38160"/>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50000"/>
              </a:lnSpc>
            </a:pPr>
            <a:r>
              <a:rPr b="1" lang="de-DE" sz="2000" spc="-1" strike="noStrike">
                <a:solidFill>
                  <a:schemeClr val="dk1"/>
                </a:solidFill>
                <a:latin typeface="Calibri"/>
                <a:ea typeface="DejaVu Sans"/>
              </a:rPr>
              <a:t>Insight</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Recognize reality</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Rationality</a:t>
            </a:r>
            <a:endParaRPr b="0" lang="de-DE" sz="2000" spc="-1" strike="noStrike">
              <a:solidFill>
                <a:srgbClr val="000000"/>
              </a:solidFill>
              <a:latin typeface="Arial"/>
            </a:endParaRPr>
          </a:p>
        </p:txBody>
      </p:sp>
      <p:pic>
        <p:nvPicPr>
          <p:cNvPr id="139" name="{{black-white-chart}}" descr=""/>
          <p:cNvPicPr/>
          <p:nvPr/>
        </p:nvPicPr>
        <p:blipFill>
          <a:blip r:embed="rId3"/>
          <a:stretch/>
        </p:blipFill>
        <p:spPr>
          <a:xfrm>
            <a:off x="2880000" y="1167840"/>
            <a:ext cx="4171320" cy="2569680"/>
          </a:xfrm>
          <a:prstGeom prst="rect">
            <a:avLst/>
          </a:prstGeom>
          <a:ln w="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0" name="Textfeld 22"/>
          <p:cNvSpPr/>
          <p:nvPr/>
        </p:nvSpPr>
        <p:spPr>
          <a:xfrm>
            <a:off x="1368360" y="-29160"/>
            <a:ext cx="8426520" cy="10040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defTabSz="914400">
              <a:lnSpc>
                <a:spcPct val="100000"/>
              </a:lnSpc>
            </a:pPr>
            <a:r>
              <a:rPr b="1" lang="de-DE" sz="3000" spc="-1" strike="noStrike">
                <a:solidFill>
                  <a:schemeClr val="dk1"/>
                </a:solidFill>
                <a:latin typeface="Calibri"/>
                <a:ea typeface="DejaVu Sans"/>
              </a:rPr>
              <a:t>Future vs. past</a:t>
            </a:r>
            <a:endParaRPr b="0" lang="de-DE" sz="3000" spc="-1" strike="noStrike">
              <a:solidFill>
                <a:srgbClr val="000000"/>
              </a:solidFill>
              <a:latin typeface="Arial"/>
            </a:endParaRPr>
          </a:p>
          <a:p>
            <a:pPr algn="r" defTabSz="914400">
              <a:lnSpc>
                <a:spcPct val="100000"/>
              </a:lnSpc>
            </a:pPr>
            <a:r>
              <a:rPr b="0" lang="de-DE" sz="3000" spc="-1" strike="noStrike">
                <a:solidFill>
                  <a:schemeClr val="dk1"/>
                </a:solidFill>
                <a:latin typeface="Calibri"/>
                <a:ea typeface="DejaVu Sans"/>
              </a:rPr>
              <a:t>Balance: actively using experience</a:t>
            </a:r>
            <a:endParaRPr b="0" lang="de-DE" sz="3000" spc="-1" strike="noStrike">
              <a:solidFill>
                <a:srgbClr val="000000"/>
              </a:solidFill>
              <a:latin typeface="Arial"/>
            </a:endParaRPr>
          </a:p>
        </p:txBody>
      </p:sp>
      <p:pic>
        <p:nvPicPr>
          <p:cNvPr id="141" name="Grafik 5" descr=""/>
          <p:cNvPicPr/>
          <p:nvPr/>
        </p:nvPicPr>
        <p:blipFill>
          <a:blip r:embed="rId1"/>
          <a:stretch/>
        </p:blipFill>
        <p:spPr>
          <a:xfrm>
            <a:off x="305280" y="147240"/>
            <a:ext cx="615240" cy="402840"/>
          </a:xfrm>
          <a:prstGeom prst="rect">
            <a:avLst/>
          </a:prstGeom>
          <a:ln w="0">
            <a:noFill/>
          </a:ln>
        </p:spPr>
      </p:pic>
      <p:sp>
        <p:nvSpPr>
          <p:cNvPr id="142" name="Textfeld 23"/>
          <p:cNvSpPr/>
          <p:nvPr/>
        </p:nvSpPr>
        <p:spPr>
          <a:xfrm>
            <a:off x="2625120" y="5310360"/>
            <a:ext cx="4184280" cy="2836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43" name="Textfeld 24"/>
          <p:cNvSpPr/>
          <p:nvPr/>
        </p:nvSpPr>
        <p:spPr>
          <a:xfrm>
            <a:off x="8399880" y="5310360"/>
            <a:ext cx="145440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9A960966-FC6F-4D2C-8D90-91BEF54B32D5}"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144" name="Textfeld 25"/>
          <p:cNvSpPr/>
          <p:nvPr/>
        </p:nvSpPr>
        <p:spPr>
          <a:xfrm>
            <a:off x="888120" y="5292000"/>
            <a:ext cx="864828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Anna Berger | Ben Keller</a:t>
            </a:r>
            <a:endParaRPr b="0" lang="de-DE" sz="1600" spc="-1" strike="noStrike">
              <a:solidFill>
                <a:srgbClr val="000000"/>
              </a:solidFill>
              <a:latin typeface="Arial"/>
            </a:endParaRPr>
          </a:p>
        </p:txBody>
      </p:sp>
      <p:pic>
        <p:nvPicPr>
          <p:cNvPr id="145" name="Picture 5" descr=""/>
          <p:cNvPicPr/>
          <p:nvPr/>
        </p:nvPicPr>
        <p:blipFill>
          <a:blip r:embed="rId2"/>
          <a:stretch/>
        </p:blipFill>
        <p:spPr>
          <a:xfrm>
            <a:off x="321480" y="5117400"/>
            <a:ext cx="435240" cy="435240"/>
          </a:xfrm>
          <a:prstGeom prst="rect">
            <a:avLst/>
          </a:prstGeom>
          <a:ln w="0">
            <a:noFill/>
          </a:ln>
        </p:spPr>
      </p:pic>
      <p:sp>
        <p:nvSpPr>
          <p:cNvPr id="146" name=""/>
          <p:cNvSpPr/>
          <p:nvPr/>
        </p:nvSpPr>
        <p:spPr>
          <a:xfrm>
            <a:off x="276120" y="3875400"/>
            <a:ext cx="9349200" cy="11610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400" spc="-1" strike="noStrike">
                <a:solidFill>
                  <a:srgbClr val="ff0000"/>
                </a:solidFill>
                <a:latin typeface="Calibri"/>
                <a:ea typeface="Calibri"/>
              </a:rPr>
              <a:t>Anna Berger: balanced</a:t>
            </a:r>
            <a:endParaRPr b="0" lang="de-DE" sz="1400" spc="-1" strike="noStrike">
              <a:solidFill>
                <a:srgbClr val="000000"/>
              </a:solidFill>
              <a:latin typeface="Arial"/>
            </a:endParaRPr>
          </a:p>
          <a:p>
            <a:pPr>
              <a:lnSpc>
                <a:spcPct val="100000"/>
              </a:lnSpc>
            </a:pPr>
            <a:r>
              <a:rPr b="0" lang="de-DE" sz="1400" spc="-1" strike="noStrike">
                <a:solidFill>
                  <a:srgbClr val="ff0000"/>
                </a:solidFill>
                <a:latin typeface="Calibri"/>
                <a:ea typeface="Calibri"/>
              </a:rPr>
              <a:t>Ben Keller: balanced</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Both profiles set similar priorities.</a:t>
            </a: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Recommendation: Review planning based on past experiences.</a:t>
            </a:r>
            <a:endParaRPr b="0" lang="de-DE" sz="1400" spc="-1" strike="noStrike">
              <a:solidFill>
                <a:srgbClr val="000000"/>
              </a:solidFill>
              <a:latin typeface="Arial"/>
            </a:endParaRPr>
          </a:p>
        </p:txBody>
      </p:sp>
      <p:sp>
        <p:nvSpPr>
          <p:cNvPr id="147" name="Rechteck 5"/>
          <p:cNvSpPr/>
          <p:nvPr/>
        </p:nvSpPr>
        <p:spPr>
          <a:xfrm>
            <a:off x="360000" y="1219680"/>
            <a:ext cx="2408400" cy="2412720"/>
          </a:xfrm>
          <a:prstGeom prst="rect">
            <a:avLst/>
          </a:prstGeom>
          <a:solidFill>
            <a:schemeClr val="bg1"/>
          </a:solidFill>
          <a:ln w="76200">
            <a:solidFill>
              <a:srgbClr val="808080"/>
            </a:solidFill>
          </a:ln>
          <a:effectLst>
            <a:softEdge rad="38160"/>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50000"/>
              </a:lnSpc>
            </a:pPr>
            <a:r>
              <a:rPr b="1" lang="de-DE" sz="2000" spc="-1" strike="noStrike">
                <a:solidFill>
                  <a:schemeClr val="dk1"/>
                </a:solidFill>
                <a:latin typeface="Calibri"/>
                <a:ea typeface="DejaVu Sans"/>
              </a:rPr>
              <a:t>The past</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Experience</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Continuity</a:t>
            </a:r>
            <a:endParaRPr b="0" lang="de-DE" sz="2000" spc="-1" strike="noStrike">
              <a:solidFill>
                <a:srgbClr val="000000"/>
              </a:solidFill>
              <a:latin typeface="Arial"/>
            </a:endParaRPr>
          </a:p>
        </p:txBody>
      </p:sp>
      <p:sp>
        <p:nvSpPr>
          <p:cNvPr id="148" name="Rechteck 6"/>
          <p:cNvSpPr/>
          <p:nvPr/>
        </p:nvSpPr>
        <p:spPr>
          <a:xfrm>
            <a:off x="7200000" y="1219680"/>
            <a:ext cx="2516400" cy="2412720"/>
          </a:xfrm>
          <a:prstGeom prst="rect">
            <a:avLst/>
          </a:prstGeom>
          <a:solidFill>
            <a:schemeClr val="bg1"/>
          </a:solidFill>
          <a:ln w="76200">
            <a:solidFill>
              <a:srgbClr val="e6e905"/>
            </a:solidFill>
          </a:ln>
          <a:effectLst>
            <a:softEdge rad="38160"/>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50000"/>
              </a:lnSpc>
            </a:pPr>
            <a:r>
              <a:rPr b="1" lang="de-DE" sz="2000" spc="-1" strike="noStrike">
                <a:solidFill>
                  <a:schemeClr val="dk1"/>
                </a:solidFill>
                <a:latin typeface="Calibri"/>
                <a:ea typeface="DejaVu Sans"/>
              </a:rPr>
              <a:t>The future</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Planning</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Visions</a:t>
            </a:r>
            <a:endParaRPr b="0" lang="de-DE" sz="2000" spc="-1" strike="noStrike">
              <a:solidFill>
                <a:srgbClr val="000000"/>
              </a:solidFill>
              <a:latin typeface="Arial"/>
            </a:endParaRPr>
          </a:p>
        </p:txBody>
      </p:sp>
      <p:pic>
        <p:nvPicPr>
          <p:cNvPr id="149" name="{{future-past-chart}}" descr=""/>
          <p:cNvPicPr/>
          <p:nvPr/>
        </p:nvPicPr>
        <p:blipFill>
          <a:blip r:embed="rId3"/>
          <a:stretch/>
        </p:blipFill>
        <p:spPr>
          <a:xfrm>
            <a:off x="2880000" y="1167840"/>
            <a:ext cx="4171320" cy="2569680"/>
          </a:xfrm>
          <a:prstGeom prst="rect">
            <a:avLst/>
          </a:prstGeom>
          <a:ln w="0">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0" name="Textfeld 27"/>
          <p:cNvSpPr/>
          <p:nvPr/>
        </p:nvSpPr>
        <p:spPr>
          <a:xfrm>
            <a:off x="1368360" y="-29160"/>
            <a:ext cx="8426520" cy="10040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defTabSz="914400">
              <a:lnSpc>
                <a:spcPct val="100000"/>
              </a:lnSpc>
            </a:pPr>
            <a:r>
              <a:rPr b="1" lang="de-DE" sz="3000" spc="-1" strike="noStrike">
                <a:solidFill>
                  <a:schemeClr val="dk1"/>
                </a:solidFill>
                <a:latin typeface="Calibri"/>
                <a:ea typeface="DejaVu Sans"/>
              </a:rPr>
              <a:t>Facts vs. sense</a:t>
            </a:r>
            <a:endParaRPr b="0" lang="de-DE" sz="3000" spc="-1" strike="noStrike">
              <a:solidFill>
                <a:srgbClr val="000000"/>
              </a:solidFill>
              <a:latin typeface="Arial"/>
            </a:endParaRPr>
          </a:p>
          <a:p>
            <a:pPr algn="r" defTabSz="914400">
              <a:lnSpc>
                <a:spcPct val="100000"/>
              </a:lnSpc>
            </a:pPr>
            <a:r>
              <a:rPr b="0" lang="de-DE" sz="3000" spc="-1" strike="noStrike">
                <a:solidFill>
                  <a:schemeClr val="dk1"/>
                </a:solidFill>
                <a:latin typeface="Calibri"/>
                <a:ea typeface="DejaVu Sans"/>
              </a:rPr>
              <a:t>Balance: sensible design</a:t>
            </a:r>
            <a:endParaRPr b="0" lang="de-DE" sz="3000" spc="-1" strike="noStrike">
              <a:solidFill>
                <a:srgbClr val="000000"/>
              </a:solidFill>
              <a:latin typeface="Arial"/>
            </a:endParaRPr>
          </a:p>
        </p:txBody>
      </p:sp>
      <p:pic>
        <p:nvPicPr>
          <p:cNvPr id="151" name="Grafik 6" descr=""/>
          <p:cNvPicPr/>
          <p:nvPr/>
        </p:nvPicPr>
        <p:blipFill>
          <a:blip r:embed="rId1"/>
          <a:stretch/>
        </p:blipFill>
        <p:spPr>
          <a:xfrm>
            <a:off x="305280" y="147240"/>
            <a:ext cx="615240" cy="402840"/>
          </a:xfrm>
          <a:prstGeom prst="rect">
            <a:avLst/>
          </a:prstGeom>
          <a:ln w="0">
            <a:noFill/>
          </a:ln>
        </p:spPr>
      </p:pic>
      <p:sp>
        <p:nvSpPr>
          <p:cNvPr id="152" name="Textfeld 28"/>
          <p:cNvSpPr/>
          <p:nvPr/>
        </p:nvSpPr>
        <p:spPr>
          <a:xfrm>
            <a:off x="2625120" y="5310360"/>
            <a:ext cx="4184280" cy="2836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53" name="Textfeld 29"/>
          <p:cNvSpPr/>
          <p:nvPr/>
        </p:nvSpPr>
        <p:spPr>
          <a:xfrm>
            <a:off x="8399880" y="5310360"/>
            <a:ext cx="145440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FF990755-FECC-4856-8D55-D6103F6EB1DA}"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154" name="Textfeld 30"/>
          <p:cNvSpPr/>
          <p:nvPr/>
        </p:nvSpPr>
        <p:spPr>
          <a:xfrm>
            <a:off x="888120" y="5292000"/>
            <a:ext cx="864828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Anna Berger | Ben Keller</a:t>
            </a:r>
            <a:endParaRPr b="0" lang="de-DE" sz="1600" spc="-1" strike="noStrike">
              <a:solidFill>
                <a:srgbClr val="000000"/>
              </a:solidFill>
              <a:latin typeface="Arial"/>
            </a:endParaRPr>
          </a:p>
        </p:txBody>
      </p:sp>
      <p:pic>
        <p:nvPicPr>
          <p:cNvPr id="155" name="Picture 6" descr=""/>
          <p:cNvPicPr/>
          <p:nvPr/>
        </p:nvPicPr>
        <p:blipFill>
          <a:blip r:embed="rId2"/>
          <a:stretch/>
        </p:blipFill>
        <p:spPr>
          <a:xfrm>
            <a:off x="321480" y="5117400"/>
            <a:ext cx="435240" cy="435240"/>
          </a:xfrm>
          <a:prstGeom prst="rect">
            <a:avLst/>
          </a:prstGeom>
          <a:ln w="0">
            <a:noFill/>
          </a:ln>
        </p:spPr>
      </p:pic>
      <p:sp>
        <p:nvSpPr>
          <p:cNvPr id="156" name=""/>
          <p:cNvSpPr/>
          <p:nvPr/>
        </p:nvSpPr>
        <p:spPr>
          <a:xfrm>
            <a:off x="276120" y="3875400"/>
            <a:ext cx="9349200" cy="11610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400" spc="-1" strike="noStrike">
                <a:solidFill>
                  <a:srgbClr val="ff0000"/>
                </a:solidFill>
                <a:latin typeface="Calibri"/>
                <a:ea typeface="Calibri"/>
              </a:rPr>
              <a:t>Anna Berger: balanced</a:t>
            </a:r>
            <a:endParaRPr b="0" lang="de-DE" sz="1400" spc="-1" strike="noStrike">
              <a:solidFill>
                <a:srgbClr val="000000"/>
              </a:solidFill>
              <a:latin typeface="Arial"/>
            </a:endParaRPr>
          </a:p>
          <a:p>
            <a:pPr>
              <a:lnSpc>
                <a:spcPct val="100000"/>
              </a:lnSpc>
            </a:pPr>
            <a:r>
              <a:rPr b="0" lang="de-DE" sz="1400" spc="-1" strike="noStrike">
                <a:solidFill>
                  <a:srgbClr val="ff0000"/>
                </a:solidFill>
                <a:latin typeface="Calibri"/>
                <a:ea typeface="Calibri"/>
              </a:rPr>
              <a:t>Ben Keller: balanced</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Both profiles assume similar contexts.</a:t>
            </a: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Recommendation: Agree on meaningful results based on facts.</a:t>
            </a:r>
            <a:endParaRPr b="0" lang="de-DE" sz="1400" spc="-1" strike="noStrike">
              <a:solidFill>
                <a:srgbClr val="000000"/>
              </a:solidFill>
              <a:latin typeface="Arial"/>
            </a:endParaRPr>
          </a:p>
        </p:txBody>
      </p:sp>
      <p:sp>
        <p:nvSpPr>
          <p:cNvPr id="157" name="Rechteck 9"/>
          <p:cNvSpPr/>
          <p:nvPr/>
        </p:nvSpPr>
        <p:spPr>
          <a:xfrm>
            <a:off x="360000" y="1219680"/>
            <a:ext cx="2408400" cy="2412720"/>
          </a:xfrm>
          <a:prstGeom prst="rect">
            <a:avLst/>
          </a:prstGeom>
          <a:solidFill>
            <a:schemeClr val="bg1"/>
          </a:solidFill>
          <a:ln w="76200">
            <a:solidFill>
              <a:srgbClr val="808080"/>
            </a:solidFill>
          </a:ln>
          <a:effectLst>
            <a:softEdge rad="38160"/>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50000"/>
              </a:lnSpc>
            </a:pPr>
            <a:r>
              <a:rPr b="1" lang="de-DE" sz="2000" spc="-1" strike="noStrike">
                <a:solidFill>
                  <a:schemeClr val="dk1"/>
                </a:solidFill>
                <a:latin typeface="Calibri"/>
                <a:ea typeface="DejaVu Sans"/>
              </a:rPr>
              <a:t>Facts</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Measurability</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How questions</a:t>
            </a:r>
            <a:endParaRPr b="0" lang="de-DE" sz="2000" spc="-1" strike="noStrike">
              <a:solidFill>
                <a:srgbClr val="000000"/>
              </a:solidFill>
              <a:latin typeface="Arial"/>
            </a:endParaRPr>
          </a:p>
        </p:txBody>
      </p:sp>
      <p:sp>
        <p:nvSpPr>
          <p:cNvPr id="158" name="Rechteck 10"/>
          <p:cNvSpPr/>
          <p:nvPr/>
        </p:nvSpPr>
        <p:spPr>
          <a:xfrm>
            <a:off x="7200000" y="1219680"/>
            <a:ext cx="2516400" cy="2412720"/>
          </a:xfrm>
          <a:prstGeom prst="rect">
            <a:avLst/>
          </a:prstGeom>
          <a:solidFill>
            <a:schemeClr val="bg1"/>
          </a:solidFill>
          <a:ln w="76200">
            <a:solidFill>
              <a:srgbClr val="e6e905"/>
            </a:solidFill>
          </a:ln>
          <a:effectLst>
            <a:softEdge rad="38160"/>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50000"/>
              </a:lnSpc>
            </a:pPr>
            <a:r>
              <a:rPr b="1" lang="de-DE" sz="2000" spc="-1" strike="noStrike">
                <a:solidFill>
                  <a:schemeClr val="dk1"/>
                </a:solidFill>
                <a:latin typeface="Calibri"/>
                <a:ea typeface="DejaVu Sans"/>
              </a:rPr>
              <a:t>Sense</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Ideas + Culture</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Why questions</a:t>
            </a:r>
            <a:endParaRPr b="0" lang="de-DE" sz="2000" spc="-1" strike="noStrike">
              <a:solidFill>
                <a:srgbClr val="000000"/>
              </a:solidFill>
              <a:latin typeface="Arial"/>
            </a:endParaRPr>
          </a:p>
        </p:txBody>
      </p:sp>
      <p:pic>
        <p:nvPicPr>
          <p:cNvPr id="159" name="{{sense-facts-chart}}" descr=""/>
          <p:cNvPicPr/>
          <p:nvPr/>
        </p:nvPicPr>
        <p:blipFill>
          <a:blip r:embed="rId3"/>
          <a:stretch/>
        </p:blipFill>
        <p:spPr>
          <a:xfrm>
            <a:off x="2880000" y="1167840"/>
            <a:ext cx="4171320" cy="2569680"/>
          </a:xfrm>
          <a:prstGeom prst="rect">
            <a:avLst/>
          </a:prstGeom>
          <a:ln w="0">
            <a:noFill/>
          </a:ln>
        </p:spPr>
      </p:pic>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0" name="Textfeld 32"/>
          <p:cNvSpPr/>
          <p:nvPr/>
        </p:nvSpPr>
        <p:spPr>
          <a:xfrm>
            <a:off x="1368360" y="-29160"/>
            <a:ext cx="8426520" cy="10040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defTabSz="914400">
              <a:lnSpc>
                <a:spcPct val="100000"/>
              </a:lnSpc>
            </a:pPr>
            <a:r>
              <a:rPr b="1" lang="de-DE" sz="3000" spc="-1" strike="noStrike">
                <a:solidFill>
                  <a:schemeClr val="dk1"/>
                </a:solidFill>
                <a:latin typeface="Calibri"/>
                <a:ea typeface="DejaVu Sans"/>
              </a:rPr>
              <a:t>Perception: Sensing vs. intuition</a:t>
            </a:r>
            <a:endParaRPr b="0" lang="de-DE" sz="3000" spc="-1" strike="noStrike">
              <a:solidFill>
                <a:srgbClr val="000000"/>
              </a:solidFill>
              <a:latin typeface="Arial"/>
            </a:endParaRPr>
          </a:p>
          <a:p>
            <a:pPr algn="r" defTabSz="914400">
              <a:lnSpc>
                <a:spcPct val="100000"/>
              </a:lnSpc>
            </a:pPr>
            <a:r>
              <a:rPr b="0" lang="de-DE" sz="3000" spc="-1" strike="noStrike">
                <a:solidFill>
                  <a:schemeClr val="dk1"/>
                </a:solidFill>
                <a:latin typeface="Calibri"/>
                <a:ea typeface="DejaVu Sans"/>
              </a:rPr>
              <a:t>Balance: reflected ideas</a:t>
            </a:r>
            <a:endParaRPr b="0" lang="de-DE" sz="3000" spc="-1" strike="noStrike">
              <a:solidFill>
                <a:srgbClr val="000000"/>
              </a:solidFill>
              <a:latin typeface="Arial"/>
            </a:endParaRPr>
          </a:p>
        </p:txBody>
      </p:sp>
      <p:pic>
        <p:nvPicPr>
          <p:cNvPr id="161" name="Grafik 7" descr=""/>
          <p:cNvPicPr/>
          <p:nvPr/>
        </p:nvPicPr>
        <p:blipFill>
          <a:blip r:embed="rId1"/>
          <a:stretch/>
        </p:blipFill>
        <p:spPr>
          <a:xfrm>
            <a:off x="305280" y="147240"/>
            <a:ext cx="615240" cy="402840"/>
          </a:xfrm>
          <a:prstGeom prst="rect">
            <a:avLst/>
          </a:prstGeom>
          <a:ln w="0">
            <a:noFill/>
          </a:ln>
        </p:spPr>
      </p:pic>
      <p:sp>
        <p:nvSpPr>
          <p:cNvPr id="162" name="Textfeld 33"/>
          <p:cNvSpPr/>
          <p:nvPr/>
        </p:nvSpPr>
        <p:spPr>
          <a:xfrm>
            <a:off x="2625120" y="5310360"/>
            <a:ext cx="4184280" cy="2836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63" name="Textfeld 34"/>
          <p:cNvSpPr/>
          <p:nvPr/>
        </p:nvSpPr>
        <p:spPr>
          <a:xfrm>
            <a:off x="8399880" y="5310360"/>
            <a:ext cx="145440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E63F53FA-30AC-486A-BBF9-B9F2127CF480}"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164" name="Textfeld 35"/>
          <p:cNvSpPr/>
          <p:nvPr/>
        </p:nvSpPr>
        <p:spPr>
          <a:xfrm>
            <a:off x="888120" y="5292000"/>
            <a:ext cx="864828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Anna Berger | Ben Keller</a:t>
            </a:r>
            <a:endParaRPr b="0" lang="de-DE" sz="1600" spc="-1" strike="noStrike">
              <a:solidFill>
                <a:srgbClr val="000000"/>
              </a:solidFill>
              <a:latin typeface="Arial"/>
            </a:endParaRPr>
          </a:p>
        </p:txBody>
      </p:sp>
      <p:pic>
        <p:nvPicPr>
          <p:cNvPr id="165" name="Picture 7" descr=""/>
          <p:cNvPicPr/>
          <p:nvPr/>
        </p:nvPicPr>
        <p:blipFill>
          <a:blip r:embed="rId2"/>
          <a:stretch/>
        </p:blipFill>
        <p:spPr>
          <a:xfrm>
            <a:off x="321480" y="5117400"/>
            <a:ext cx="435240" cy="435240"/>
          </a:xfrm>
          <a:prstGeom prst="rect">
            <a:avLst/>
          </a:prstGeom>
          <a:ln w="0">
            <a:noFill/>
          </a:ln>
        </p:spPr>
      </p:pic>
      <p:sp>
        <p:nvSpPr>
          <p:cNvPr id="166" name=""/>
          <p:cNvSpPr/>
          <p:nvPr/>
        </p:nvSpPr>
        <p:spPr>
          <a:xfrm>
            <a:off x="276120" y="3875400"/>
            <a:ext cx="9349200" cy="11610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400" spc="-1" strike="noStrike">
                <a:solidFill>
                  <a:srgbClr val="ff0000"/>
                </a:solidFill>
                <a:latin typeface="Calibri"/>
                <a:ea typeface="Calibri"/>
              </a:rPr>
              <a:t>Anna Berger: balanced</a:t>
            </a:r>
            <a:endParaRPr b="0" lang="de-DE" sz="1400" spc="-1" strike="noStrike">
              <a:solidFill>
                <a:srgbClr val="000000"/>
              </a:solidFill>
              <a:latin typeface="Arial"/>
            </a:endParaRPr>
          </a:p>
          <a:p>
            <a:pPr>
              <a:lnSpc>
                <a:spcPct val="100000"/>
              </a:lnSpc>
            </a:pPr>
            <a:r>
              <a:rPr b="0" lang="de-DE" sz="1400" spc="-1" strike="noStrike">
                <a:solidFill>
                  <a:srgbClr val="ff0000"/>
                </a:solidFill>
                <a:latin typeface="Calibri"/>
                <a:ea typeface="Calibri"/>
              </a:rPr>
              <a:t>Ben Keller: significant focus on details</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Anna Berger utilizes intuition significantly more.</a:t>
            </a: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Synergy: Discuss and analyze ideas together (brainstorming).</a:t>
            </a:r>
            <a:endParaRPr b="0" lang="de-DE" sz="1400" spc="-1" strike="noStrike">
              <a:solidFill>
                <a:srgbClr val="000000"/>
              </a:solidFill>
              <a:latin typeface="Arial"/>
            </a:endParaRPr>
          </a:p>
        </p:txBody>
      </p:sp>
      <p:sp>
        <p:nvSpPr>
          <p:cNvPr id="167" name="Rechteck 11"/>
          <p:cNvSpPr/>
          <p:nvPr/>
        </p:nvSpPr>
        <p:spPr>
          <a:xfrm>
            <a:off x="360000" y="1219680"/>
            <a:ext cx="2408400" cy="2412720"/>
          </a:xfrm>
          <a:prstGeom prst="rect">
            <a:avLst/>
          </a:prstGeom>
          <a:solidFill>
            <a:schemeClr val="bg1"/>
          </a:solidFill>
          <a:ln w="76200">
            <a:solidFill>
              <a:srgbClr val="808080"/>
            </a:solidFill>
          </a:ln>
          <a:effectLst>
            <a:softEdge rad="38160"/>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50000"/>
              </a:lnSpc>
            </a:pPr>
            <a:r>
              <a:rPr b="1" lang="de-DE" sz="2000" spc="-1" strike="noStrike">
                <a:solidFill>
                  <a:schemeClr val="dk1"/>
                </a:solidFill>
                <a:latin typeface="Calibri"/>
                <a:ea typeface="DejaVu Sans"/>
              </a:rPr>
              <a:t>Sensing</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rational</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Detailed perception</a:t>
            </a:r>
            <a:endParaRPr b="0" lang="de-DE" sz="2000" spc="-1" strike="noStrike">
              <a:solidFill>
                <a:srgbClr val="000000"/>
              </a:solidFill>
              <a:latin typeface="Arial"/>
            </a:endParaRPr>
          </a:p>
        </p:txBody>
      </p:sp>
      <p:sp>
        <p:nvSpPr>
          <p:cNvPr id="168" name="Rechteck 12"/>
          <p:cNvSpPr/>
          <p:nvPr/>
        </p:nvSpPr>
        <p:spPr>
          <a:xfrm>
            <a:off x="7200000" y="1219680"/>
            <a:ext cx="2516400" cy="2412720"/>
          </a:xfrm>
          <a:prstGeom prst="rect">
            <a:avLst/>
          </a:prstGeom>
          <a:solidFill>
            <a:schemeClr val="bg1"/>
          </a:solidFill>
          <a:ln w="76200">
            <a:solidFill>
              <a:srgbClr val="e6e905"/>
            </a:solidFill>
          </a:ln>
          <a:effectLst>
            <a:softEdge rad="38160"/>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50000"/>
              </a:lnSpc>
            </a:pPr>
            <a:r>
              <a:rPr b="1" lang="de-DE" sz="2000" spc="-1" strike="noStrike">
                <a:solidFill>
                  <a:schemeClr val="dk1"/>
                </a:solidFill>
                <a:latin typeface="Calibri"/>
                <a:ea typeface="DejaVu Sans"/>
              </a:rPr>
              <a:t>Intuition</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complex, holistic</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Perception</a:t>
            </a:r>
            <a:endParaRPr b="0" lang="de-DE" sz="2000" spc="-1" strike="noStrike">
              <a:solidFill>
                <a:srgbClr val="000000"/>
              </a:solidFill>
              <a:latin typeface="Arial"/>
            </a:endParaRPr>
          </a:p>
        </p:txBody>
      </p:sp>
      <p:pic>
        <p:nvPicPr>
          <p:cNvPr id="169" name="{{intuition-sensing-chart}}" descr=""/>
          <p:cNvPicPr/>
          <p:nvPr/>
        </p:nvPicPr>
        <p:blipFill>
          <a:blip r:embed="rId3"/>
          <a:stretch/>
        </p:blipFill>
        <p:spPr>
          <a:xfrm>
            <a:off x="2880000" y="1167840"/>
            <a:ext cx="4171320" cy="2569680"/>
          </a:xfrm>
          <a:prstGeom prst="rect">
            <a:avLst/>
          </a:prstGeom>
          <a:ln w="0">
            <a:noFill/>
          </a:ln>
        </p:spPr>
      </p:pic>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0" name="Textfeld 37"/>
          <p:cNvSpPr/>
          <p:nvPr/>
        </p:nvSpPr>
        <p:spPr>
          <a:xfrm>
            <a:off x="1368360" y="-29160"/>
            <a:ext cx="8426520" cy="10040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defTabSz="914400">
              <a:lnSpc>
                <a:spcPct val="100000"/>
              </a:lnSpc>
            </a:pPr>
            <a:r>
              <a:rPr b="1" lang="de-DE" sz="3000" spc="-1" strike="noStrike">
                <a:solidFill>
                  <a:schemeClr val="dk1"/>
                </a:solidFill>
                <a:latin typeface="Calibri"/>
                <a:ea typeface="DejaVu Sans"/>
              </a:rPr>
              <a:t>Decision: Feeling vs. thinking</a:t>
            </a:r>
            <a:endParaRPr b="0" lang="de-DE" sz="3000" spc="-1" strike="noStrike">
              <a:solidFill>
                <a:srgbClr val="000000"/>
              </a:solidFill>
              <a:latin typeface="Arial"/>
            </a:endParaRPr>
          </a:p>
          <a:p>
            <a:pPr algn="r" defTabSz="914400">
              <a:lnSpc>
                <a:spcPct val="100000"/>
              </a:lnSpc>
            </a:pPr>
            <a:r>
              <a:rPr b="0" lang="de-DE" sz="3000" spc="-1" strike="noStrike">
                <a:solidFill>
                  <a:schemeClr val="dk1"/>
                </a:solidFill>
                <a:latin typeface="Calibri"/>
                <a:ea typeface="DejaVu Sans"/>
              </a:rPr>
              <a:t>Balance: sensible considerations</a:t>
            </a:r>
            <a:endParaRPr b="0" lang="de-DE" sz="3000" spc="-1" strike="noStrike">
              <a:solidFill>
                <a:srgbClr val="000000"/>
              </a:solidFill>
              <a:latin typeface="Arial"/>
            </a:endParaRPr>
          </a:p>
        </p:txBody>
      </p:sp>
      <p:pic>
        <p:nvPicPr>
          <p:cNvPr id="171" name="Grafik 8" descr=""/>
          <p:cNvPicPr/>
          <p:nvPr/>
        </p:nvPicPr>
        <p:blipFill>
          <a:blip r:embed="rId1"/>
          <a:stretch/>
        </p:blipFill>
        <p:spPr>
          <a:xfrm>
            <a:off x="305280" y="147240"/>
            <a:ext cx="615240" cy="402840"/>
          </a:xfrm>
          <a:prstGeom prst="rect">
            <a:avLst/>
          </a:prstGeom>
          <a:ln w="0">
            <a:noFill/>
          </a:ln>
        </p:spPr>
      </p:pic>
      <p:sp>
        <p:nvSpPr>
          <p:cNvPr id="172" name="Textfeld 38"/>
          <p:cNvSpPr/>
          <p:nvPr/>
        </p:nvSpPr>
        <p:spPr>
          <a:xfrm>
            <a:off x="2625120" y="5310360"/>
            <a:ext cx="4184280" cy="2836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73" name="Textfeld 39"/>
          <p:cNvSpPr/>
          <p:nvPr/>
        </p:nvSpPr>
        <p:spPr>
          <a:xfrm>
            <a:off x="8399880" y="5310360"/>
            <a:ext cx="145440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A46188D0-BDB6-4640-96AF-925868657197}"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174" name="Textfeld 40"/>
          <p:cNvSpPr/>
          <p:nvPr/>
        </p:nvSpPr>
        <p:spPr>
          <a:xfrm>
            <a:off x="888120" y="5292000"/>
            <a:ext cx="864828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Anna Berger | Ben Keller</a:t>
            </a:r>
            <a:endParaRPr b="0" lang="de-DE" sz="1600" spc="-1" strike="noStrike">
              <a:solidFill>
                <a:srgbClr val="000000"/>
              </a:solidFill>
              <a:latin typeface="Arial"/>
            </a:endParaRPr>
          </a:p>
        </p:txBody>
      </p:sp>
      <p:pic>
        <p:nvPicPr>
          <p:cNvPr id="175" name="Picture 8" descr=""/>
          <p:cNvPicPr/>
          <p:nvPr/>
        </p:nvPicPr>
        <p:blipFill>
          <a:blip r:embed="rId2"/>
          <a:stretch/>
        </p:blipFill>
        <p:spPr>
          <a:xfrm>
            <a:off x="321480" y="5117400"/>
            <a:ext cx="435240" cy="435240"/>
          </a:xfrm>
          <a:prstGeom prst="rect">
            <a:avLst/>
          </a:prstGeom>
          <a:ln w="0">
            <a:noFill/>
          </a:ln>
        </p:spPr>
      </p:pic>
      <p:sp>
        <p:nvSpPr>
          <p:cNvPr id="176" name=""/>
          <p:cNvSpPr/>
          <p:nvPr/>
        </p:nvSpPr>
        <p:spPr>
          <a:xfrm>
            <a:off x="276120" y="3875400"/>
            <a:ext cx="9349200" cy="11610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400" spc="-1" strike="noStrike">
                <a:solidFill>
                  <a:srgbClr val="ff0000"/>
                </a:solidFill>
                <a:latin typeface="Calibri"/>
                <a:ea typeface="Calibri"/>
              </a:rPr>
              <a:t>Anna Berger: balanced</a:t>
            </a:r>
            <a:endParaRPr b="0" lang="de-DE" sz="1400" spc="-1" strike="noStrike">
              <a:solidFill>
                <a:srgbClr val="000000"/>
              </a:solidFill>
              <a:latin typeface="Arial"/>
            </a:endParaRPr>
          </a:p>
          <a:p>
            <a:pPr>
              <a:lnSpc>
                <a:spcPct val="100000"/>
              </a:lnSpc>
            </a:pPr>
            <a:r>
              <a:rPr b="0" lang="de-DE" sz="1400" spc="-1" strike="noStrike">
                <a:solidFill>
                  <a:srgbClr val="ff0000"/>
                </a:solidFill>
                <a:latin typeface="Calibri"/>
                <a:ea typeface="Calibri"/>
              </a:rPr>
              <a:t>Ben Keller: will pay somewhat more attention to feeling</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Anna Berger utilizes somewhat more reason.</a:t>
            </a: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Tip: Discuss the reasons for thinking and feeling before important decisions.</a:t>
            </a:r>
            <a:endParaRPr b="0" lang="de-DE" sz="1400" spc="-1" strike="noStrike">
              <a:solidFill>
                <a:srgbClr val="000000"/>
              </a:solidFill>
              <a:latin typeface="Arial"/>
            </a:endParaRPr>
          </a:p>
        </p:txBody>
      </p:sp>
      <p:sp>
        <p:nvSpPr>
          <p:cNvPr id="177" name="Rechteck 13"/>
          <p:cNvSpPr/>
          <p:nvPr/>
        </p:nvSpPr>
        <p:spPr>
          <a:xfrm>
            <a:off x="360000" y="1219680"/>
            <a:ext cx="2408400" cy="2412720"/>
          </a:xfrm>
          <a:prstGeom prst="rect">
            <a:avLst/>
          </a:prstGeom>
          <a:solidFill>
            <a:schemeClr val="bg1"/>
          </a:solidFill>
          <a:ln w="76200">
            <a:solidFill>
              <a:srgbClr val="808080"/>
            </a:solidFill>
          </a:ln>
          <a:effectLst>
            <a:softEdge rad="38160"/>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50000"/>
              </a:lnSpc>
            </a:pPr>
            <a:r>
              <a:rPr b="1" lang="de-DE" sz="2000" spc="-1" strike="noStrike">
                <a:solidFill>
                  <a:schemeClr val="dk1"/>
                </a:solidFill>
                <a:latin typeface="Calibri"/>
                <a:ea typeface="DejaVu Sans"/>
              </a:rPr>
              <a:t>Feeling</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Decisions with a good feeling</a:t>
            </a:r>
            <a:endParaRPr b="0" lang="de-DE" sz="2000" spc="-1" strike="noStrike">
              <a:solidFill>
                <a:srgbClr val="000000"/>
              </a:solidFill>
              <a:latin typeface="Arial"/>
            </a:endParaRPr>
          </a:p>
        </p:txBody>
      </p:sp>
      <p:sp>
        <p:nvSpPr>
          <p:cNvPr id="178" name="Rechteck 14"/>
          <p:cNvSpPr/>
          <p:nvPr/>
        </p:nvSpPr>
        <p:spPr>
          <a:xfrm>
            <a:off x="7200000" y="1219680"/>
            <a:ext cx="2516400" cy="2412720"/>
          </a:xfrm>
          <a:prstGeom prst="rect">
            <a:avLst/>
          </a:prstGeom>
          <a:solidFill>
            <a:schemeClr val="bg1"/>
          </a:solidFill>
          <a:ln w="76200">
            <a:solidFill>
              <a:srgbClr val="e6e905"/>
            </a:solidFill>
          </a:ln>
          <a:effectLst>
            <a:softEdge rad="38160"/>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50000"/>
              </a:lnSpc>
            </a:pPr>
            <a:r>
              <a:rPr b="1" lang="de-DE" sz="2000" spc="-1" strike="noStrike">
                <a:solidFill>
                  <a:schemeClr val="dk1"/>
                </a:solidFill>
                <a:latin typeface="Calibri"/>
                <a:ea typeface="DejaVu Sans"/>
              </a:rPr>
              <a:t>Thinking</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Well thought-out decisions</a:t>
            </a:r>
            <a:endParaRPr b="0" lang="de-DE" sz="2000" spc="-1" strike="noStrike">
              <a:solidFill>
                <a:srgbClr val="000000"/>
              </a:solidFill>
              <a:latin typeface="Arial"/>
            </a:endParaRPr>
          </a:p>
        </p:txBody>
      </p:sp>
      <p:pic>
        <p:nvPicPr>
          <p:cNvPr id="179" name="{{thinking-feeling-chart}}" descr=""/>
          <p:cNvPicPr/>
          <p:nvPr/>
        </p:nvPicPr>
        <p:blipFill>
          <a:blip r:embed="rId3"/>
          <a:stretch/>
        </p:blipFill>
        <p:spPr>
          <a:xfrm>
            <a:off x="2880000" y="1167840"/>
            <a:ext cx="4171320" cy="2569680"/>
          </a:xfrm>
          <a:prstGeom prst="rect">
            <a:avLst/>
          </a:prstGeom>
          <a:ln w="0">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0" name="Textfeld 43"/>
          <p:cNvSpPr/>
          <p:nvPr/>
        </p:nvSpPr>
        <p:spPr>
          <a:xfrm>
            <a:off x="1368360" y="-29160"/>
            <a:ext cx="8426520" cy="10040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defTabSz="914400">
              <a:lnSpc>
                <a:spcPct val="100000"/>
              </a:lnSpc>
            </a:pPr>
            <a:r>
              <a:rPr b="1" lang="de-DE" sz="3000" spc="-1" strike="noStrike">
                <a:solidFill>
                  <a:schemeClr val="dk1"/>
                </a:solidFill>
                <a:latin typeface="Calibri"/>
                <a:ea typeface="DejaVu Sans"/>
              </a:rPr>
              <a:t>Drive to act: Impulsiveness vs. self-control</a:t>
            </a:r>
            <a:endParaRPr b="0" lang="de-DE" sz="3000" spc="-1" strike="noStrike">
              <a:solidFill>
                <a:srgbClr val="000000"/>
              </a:solidFill>
              <a:latin typeface="Arial"/>
            </a:endParaRPr>
          </a:p>
          <a:p>
            <a:pPr algn="r" defTabSz="914400">
              <a:lnSpc>
                <a:spcPct val="100000"/>
              </a:lnSpc>
            </a:pPr>
            <a:r>
              <a:rPr b="0" lang="de-DE" sz="3000" spc="-1" strike="noStrike">
                <a:solidFill>
                  <a:schemeClr val="dk1"/>
                </a:solidFill>
                <a:latin typeface="Calibri"/>
                <a:ea typeface="DejaVu Sans"/>
              </a:rPr>
              <a:t>Balance: Self-confidence</a:t>
            </a:r>
            <a:endParaRPr b="0" lang="de-DE" sz="3000" spc="-1" strike="noStrike">
              <a:solidFill>
                <a:srgbClr val="000000"/>
              </a:solidFill>
              <a:latin typeface="Arial"/>
            </a:endParaRPr>
          </a:p>
        </p:txBody>
      </p:sp>
      <p:pic>
        <p:nvPicPr>
          <p:cNvPr id="181" name="Grafik 9" descr=""/>
          <p:cNvPicPr/>
          <p:nvPr/>
        </p:nvPicPr>
        <p:blipFill>
          <a:blip r:embed="rId1"/>
          <a:stretch/>
        </p:blipFill>
        <p:spPr>
          <a:xfrm>
            <a:off x="305280" y="147240"/>
            <a:ext cx="615240" cy="402840"/>
          </a:xfrm>
          <a:prstGeom prst="rect">
            <a:avLst/>
          </a:prstGeom>
          <a:ln w="0">
            <a:noFill/>
          </a:ln>
        </p:spPr>
      </p:pic>
      <p:sp>
        <p:nvSpPr>
          <p:cNvPr id="182" name="Textfeld 44"/>
          <p:cNvSpPr/>
          <p:nvPr/>
        </p:nvSpPr>
        <p:spPr>
          <a:xfrm>
            <a:off x="2625120" y="5310360"/>
            <a:ext cx="4184280" cy="2836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83" name="Textfeld 45"/>
          <p:cNvSpPr/>
          <p:nvPr/>
        </p:nvSpPr>
        <p:spPr>
          <a:xfrm>
            <a:off x="8399880" y="5310360"/>
            <a:ext cx="145440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5F488F75-5206-4471-B817-2C5F69A357FA}"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184" name="Textfeld 46"/>
          <p:cNvSpPr/>
          <p:nvPr/>
        </p:nvSpPr>
        <p:spPr>
          <a:xfrm>
            <a:off x="888120" y="5292000"/>
            <a:ext cx="864828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Anna Berger | Ben Keller</a:t>
            </a:r>
            <a:endParaRPr b="0" lang="de-DE" sz="1600" spc="-1" strike="noStrike">
              <a:solidFill>
                <a:srgbClr val="000000"/>
              </a:solidFill>
              <a:latin typeface="Arial"/>
            </a:endParaRPr>
          </a:p>
        </p:txBody>
      </p:sp>
      <p:pic>
        <p:nvPicPr>
          <p:cNvPr id="185" name="Picture 9" descr=""/>
          <p:cNvPicPr/>
          <p:nvPr/>
        </p:nvPicPr>
        <p:blipFill>
          <a:blip r:embed="rId2"/>
          <a:stretch/>
        </p:blipFill>
        <p:spPr>
          <a:xfrm>
            <a:off x="321480" y="5117400"/>
            <a:ext cx="435240" cy="435240"/>
          </a:xfrm>
          <a:prstGeom prst="rect">
            <a:avLst/>
          </a:prstGeom>
          <a:ln w="0">
            <a:noFill/>
          </a:ln>
        </p:spPr>
      </p:pic>
      <p:sp>
        <p:nvSpPr>
          <p:cNvPr id="186" name=""/>
          <p:cNvSpPr/>
          <p:nvPr/>
        </p:nvSpPr>
        <p:spPr>
          <a:xfrm>
            <a:off x="276120" y="3875400"/>
            <a:ext cx="9349200" cy="11610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400" spc="-1" strike="noStrike">
                <a:solidFill>
                  <a:srgbClr val="ff0000"/>
                </a:solidFill>
                <a:latin typeface="Calibri"/>
                <a:ea typeface="Calibri"/>
              </a:rPr>
              <a:t>Anna Berger: balanced</a:t>
            </a:r>
            <a:endParaRPr b="0" lang="de-DE" sz="1400" spc="-1" strike="noStrike">
              <a:solidFill>
                <a:srgbClr val="000000"/>
              </a:solidFill>
              <a:latin typeface="Arial"/>
            </a:endParaRPr>
          </a:p>
          <a:p>
            <a:pPr>
              <a:lnSpc>
                <a:spcPct val="100000"/>
              </a:lnSpc>
            </a:pPr>
            <a:r>
              <a:rPr b="0" lang="de-DE" sz="1400" spc="-1" strike="noStrike">
                <a:solidFill>
                  <a:srgbClr val="ff0000"/>
                </a:solidFill>
                <a:latin typeface="Calibri"/>
                <a:ea typeface="Calibri"/>
              </a:rPr>
              <a:t>Ben Keller: balanced</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Both profiles act similarly spontaneously.</a:t>
            </a: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Recommendation: Agree on in which situations spontaneous or controlled actions should take place.</a:t>
            </a:r>
            <a:endParaRPr b="0" lang="de-DE" sz="1400" spc="-1" strike="noStrike">
              <a:solidFill>
                <a:srgbClr val="000000"/>
              </a:solidFill>
              <a:latin typeface="Arial"/>
            </a:endParaRPr>
          </a:p>
        </p:txBody>
      </p:sp>
      <p:sp>
        <p:nvSpPr>
          <p:cNvPr id="187" name="Rechteck 15"/>
          <p:cNvSpPr/>
          <p:nvPr/>
        </p:nvSpPr>
        <p:spPr>
          <a:xfrm>
            <a:off x="360000" y="1219680"/>
            <a:ext cx="2408400" cy="2412720"/>
          </a:xfrm>
          <a:prstGeom prst="rect">
            <a:avLst/>
          </a:prstGeom>
          <a:solidFill>
            <a:schemeClr val="bg1"/>
          </a:solidFill>
          <a:ln w="76200">
            <a:solidFill>
              <a:srgbClr val="808080"/>
            </a:solidFill>
          </a:ln>
          <a:effectLst>
            <a:softEdge rad="38160"/>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50000"/>
              </a:lnSpc>
            </a:pPr>
            <a:r>
              <a:rPr b="1" lang="de-DE" sz="2000" spc="-1" strike="noStrike">
                <a:solidFill>
                  <a:schemeClr val="dk1"/>
                </a:solidFill>
                <a:latin typeface="Calibri"/>
                <a:ea typeface="DejaVu Sans"/>
              </a:rPr>
              <a:t>Self-control</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Slow thinking</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thoughtful, reflective</a:t>
            </a:r>
            <a:endParaRPr b="0" lang="de-DE" sz="2000" spc="-1" strike="noStrike">
              <a:solidFill>
                <a:srgbClr val="000000"/>
              </a:solidFill>
              <a:latin typeface="Arial"/>
            </a:endParaRPr>
          </a:p>
        </p:txBody>
      </p:sp>
      <p:sp>
        <p:nvSpPr>
          <p:cNvPr id="188" name="Rechteck 16"/>
          <p:cNvSpPr/>
          <p:nvPr/>
        </p:nvSpPr>
        <p:spPr>
          <a:xfrm>
            <a:off x="7200000" y="1219680"/>
            <a:ext cx="2516400" cy="2412720"/>
          </a:xfrm>
          <a:prstGeom prst="rect">
            <a:avLst/>
          </a:prstGeom>
          <a:solidFill>
            <a:schemeClr val="bg1"/>
          </a:solidFill>
          <a:ln w="76200">
            <a:solidFill>
              <a:srgbClr val="ff0000"/>
            </a:solidFill>
          </a:ln>
          <a:effectLst>
            <a:softEdge rad="38160"/>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50000"/>
              </a:lnSpc>
            </a:pPr>
            <a:r>
              <a:rPr b="1" lang="de-DE" sz="2000" spc="-1" strike="noStrike">
                <a:solidFill>
                  <a:schemeClr val="dk1"/>
                </a:solidFill>
                <a:latin typeface="Calibri"/>
                <a:ea typeface="DejaVu Sans"/>
              </a:rPr>
              <a:t>Impulsiveness</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Quick thinking</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spontaneous, authentic</a:t>
            </a:r>
            <a:endParaRPr b="0" lang="de-DE" sz="2000" spc="-1" strike="noStrike">
              <a:solidFill>
                <a:srgbClr val="000000"/>
              </a:solidFill>
              <a:latin typeface="Arial"/>
            </a:endParaRPr>
          </a:p>
        </p:txBody>
      </p:sp>
      <p:pic>
        <p:nvPicPr>
          <p:cNvPr id="189" name="{{selfcontrol-chart}}" descr=""/>
          <p:cNvPicPr/>
          <p:nvPr/>
        </p:nvPicPr>
        <p:blipFill>
          <a:blip r:embed="rId3"/>
          <a:stretch/>
        </p:blipFill>
        <p:spPr>
          <a:xfrm>
            <a:off x="2880000" y="1167840"/>
            <a:ext cx="4171320" cy="2569680"/>
          </a:xfrm>
          <a:prstGeom prst="rect">
            <a:avLst/>
          </a:prstGeom>
          <a:ln w="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0" name="Textfeld 48"/>
          <p:cNvSpPr/>
          <p:nvPr/>
        </p:nvSpPr>
        <p:spPr>
          <a:xfrm>
            <a:off x="1368360" y="-29160"/>
            <a:ext cx="8426520" cy="10040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defTabSz="914400">
              <a:lnSpc>
                <a:spcPct val="100000"/>
              </a:lnSpc>
            </a:pPr>
            <a:r>
              <a:rPr b="1" lang="de-DE" sz="3000" spc="-1" strike="noStrike">
                <a:solidFill>
                  <a:schemeClr val="dk1"/>
                </a:solidFill>
                <a:latin typeface="Calibri"/>
                <a:ea typeface="DejaVu Sans"/>
              </a:rPr>
              <a:t>Action control: process vs. result</a:t>
            </a:r>
            <a:endParaRPr b="0" lang="de-DE" sz="3000" spc="-1" strike="noStrike">
              <a:solidFill>
                <a:srgbClr val="000000"/>
              </a:solidFill>
              <a:latin typeface="Arial"/>
            </a:endParaRPr>
          </a:p>
          <a:p>
            <a:pPr algn="r" defTabSz="914400">
              <a:lnSpc>
                <a:spcPct val="100000"/>
              </a:lnSpc>
            </a:pPr>
            <a:r>
              <a:rPr b="0" lang="de-DE" sz="3000" spc="-1" strike="noStrike">
                <a:solidFill>
                  <a:schemeClr val="dk1"/>
                </a:solidFill>
                <a:latin typeface="Calibri"/>
                <a:ea typeface="DejaVu Sans"/>
              </a:rPr>
              <a:t>Balance: appropriate reactions</a:t>
            </a:r>
            <a:endParaRPr b="0" lang="de-DE" sz="3000" spc="-1" strike="noStrike">
              <a:solidFill>
                <a:srgbClr val="000000"/>
              </a:solidFill>
              <a:latin typeface="Arial"/>
            </a:endParaRPr>
          </a:p>
        </p:txBody>
      </p:sp>
      <p:pic>
        <p:nvPicPr>
          <p:cNvPr id="191" name="Grafik 10" descr=""/>
          <p:cNvPicPr/>
          <p:nvPr/>
        </p:nvPicPr>
        <p:blipFill>
          <a:blip r:embed="rId1"/>
          <a:stretch/>
        </p:blipFill>
        <p:spPr>
          <a:xfrm>
            <a:off x="305280" y="147240"/>
            <a:ext cx="615240" cy="402840"/>
          </a:xfrm>
          <a:prstGeom prst="rect">
            <a:avLst/>
          </a:prstGeom>
          <a:ln w="0">
            <a:noFill/>
          </a:ln>
        </p:spPr>
      </p:pic>
      <p:sp>
        <p:nvSpPr>
          <p:cNvPr id="192" name="Textfeld 49"/>
          <p:cNvSpPr/>
          <p:nvPr/>
        </p:nvSpPr>
        <p:spPr>
          <a:xfrm>
            <a:off x="2625120" y="5310360"/>
            <a:ext cx="4184280" cy="2836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93" name="Textfeld 50"/>
          <p:cNvSpPr/>
          <p:nvPr/>
        </p:nvSpPr>
        <p:spPr>
          <a:xfrm>
            <a:off x="8399880" y="5310360"/>
            <a:ext cx="145440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E57D7C64-B95C-443E-A89F-1262A4EDA75A}"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194" name="Textfeld 51"/>
          <p:cNvSpPr/>
          <p:nvPr/>
        </p:nvSpPr>
        <p:spPr>
          <a:xfrm>
            <a:off x="888120" y="5292000"/>
            <a:ext cx="864828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Anna Berger | Ben Keller</a:t>
            </a:r>
            <a:endParaRPr b="0" lang="de-DE" sz="1600" spc="-1" strike="noStrike">
              <a:solidFill>
                <a:srgbClr val="000000"/>
              </a:solidFill>
              <a:latin typeface="Arial"/>
            </a:endParaRPr>
          </a:p>
        </p:txBody>
      </p:sp>
      <p:pic>
        <p:nvPicPr>
          <p:cNvPr id="195" name="Picture 11" descr=""/>
          <p:cNvPicPr/>
          <p:nvPr/>
        </p:nvPicPr>
        <p:blipFill>
          <a:blip r:embed="rId2"/>
          <a:stretch/>
        </p:blipFill>
        <p:spPr>
          <a:xfrm>
            <a:off x="321480" y="5117400"/>
            <a:ext cx="435240" cy="435240"/>
          </a:xfrm>
          <a:prstGeom prst="rect">
            <a:avLst/>
          </a:prstGeom>
          <a:ln w="0">
            <a:noFill/>
          </a:ln>
        </p:spPr>
      </p:pic>
      <p:sp>
        <p:nvSpPr>
          <p:cNvPr id="196" name=""/>
          <p:cNvSpPr/>
          <p:nvPr/>
        </p:nvSpPr>
        <p:spPr>
          <a:xfrm>
            <a:off x="276120" y="3875400"/>
            <a:ext cx="9349200" cy="11610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400" spc="-1" strike="noStrike">
                <a:solidFill>
                  <a:srgbClr val="ff0000"/>
                </a:solidFill>
                <a:latin typeface="Calibri"/>
                <a:ea typeface="Calibri"/>
              </a:rPr>
              <a:t>Anna Berger: somewhat more goal-oriented</a:t>
            </a:r>
            <a:endParaRPr b="0" lang="de-DE" sz="1400" spc="-1" strike="noStrike">
              <a:solidFill>
                <a:srgbClr val="000000"/>
              </a:solidFill>
              <a:latin typeface="Arial"/>
            </a:endParaRPr>
          </a:p>
          <a:p>
            <a:pPr>
              <a:lnSpc>
                <a:spcPct val="100000"/>
              </a:lnSpc>
            </a:pPr>
            <a:r>
              <a:rPr b="0" lang="de-DE" sz="1400" spc="-1" strike="noStrike">
                <a:solidFill>
                  <a:srgbClr val="ff0000"/>
                </a:solidFill>
                <a:latin typeface="Calibri"/>
                <a:ea typeface="Calibri"/>
              </a:rPr>
              <a:t>Ben Keller: significantly stronger focus on the process</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Anna Berger focuses much more on the desired results.</a:t>
            </a: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Synergy: For wise action, discuss processes and their expected consequences.</a:t>
            </a:r>
            <a:endParaRPr b="0" lang="de-DE" sz="1400" spc="-1" strike="noStrike">
              <a:solidFill>
                <a:srgbClr val="000000"/>
              </a:solidFill>
              <a:latin typeface="Arial"/>
            </a:endParaRPr>
          </a:p>
        </p:txBody>
      </p:sp>
      <p:sp>
        <p:nvSpPr>
          <p:cNvPr id="197" name="Rechteck 17"/>
          <p:cNvSpPr/>
          <p:nvPr/>
        </p:nvSpPr>
        <p:spPr>
          <a:xfrm>
            <a:off x="360000" y="1219680"/>
            <a:ext cx="2408400" cy="2412720"/>
          </a:xfrm>
          <a:prstGeom prst="rect">
            <a:avLst/>
          </a:prstGeom>
          <a:solidFill>
            <a:schemeClr val="bg1"/>
          </a:solidFill>
          <a:ln w="76200">
            <a:solidFill>
              <a:srgbClr val="158466"/>
            </a:solidFill>
          </a:ln>
          <a:effectLst>
            <a:softEdge rad="38160"/>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50000"/>
              </a:lnSpc>
            </a:pPr>
            <a:r>
              <a:rPr b="1" lang="de-DE" sz="2000" spc="-1" strike="noStrike">
                <a:solidFill>
                  <a:schemeClr val="dk1"/>
                </a:solidFill>
                <a:latin typeface="Calibri"/>
                <a:ea typeface="DejaVu Sans"/>
              </a:rPr>
              <a:t>Process</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Situation perception</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Target/actual deviations</a:t>
            </a:r>
            <a:endParaRPr b="0" lang="de-DE" sz="2000" spc="-1" strike="noStrike">
              <a:solidFill>
                <a:srgbClr val="000000"/>
              </a:solidFill>
              <a:latin typeface="Arial"/>
            </a:endParaRPr>
          </a:p>
        </p:txBody>
      </p:sp>
      <p:sp>
        <p:nvSpPr>
          <p:cNvPr id="198" name="Rechteck 18"/>
          <p:cNvSpPr/>
          <p:nvPr/>
        </p:nvSpPr>
        <p:spPr>
          <a:xfrm>
            <a:off x="7200000" y="1219680"/>
            <a:ext cx="2516400" cy="2412720"/>
          </a:xfrm>
          <a:prstGeom prst="rect">
            <a:avLst/>
          </a:prstGeom>
          <a:solidFill>
            <a:schemeClr val="bg1"/>
          </a:solidFill>
          <a:ln w="76200">
            <a:solidFill>
              <a:srgbClr val="ff0000"/>
            </a:solidFill>
          </a:ln>
          <a:effectLst>
            <a:softEdge rad="38160"/>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50000"/>
              </a:lnSpc>
            </a:pPr>
            <a:r>
              <a:rPr b="1" lang="de-DE" sz="2000" spc="-1" strike="noStrike">
                <a:solidFill>
                  <a:schemeClr val="dk1"/>
                </a:solidFill>
                <a:latin typeface="Calibri"/>
                <a:ea typeface="DejaVu Sans"/>
              </a:rPr>
              <a:t>Result</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Target focus</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Perception of opportunities</a:t>
            </a:r>
            <a:endParaRPr b="0" lang="de-DE" sz="2000" spc="-1" strike="noStrike">
              <a:solidFill>
                <a:srgbClr val="000000"/>
              </a:solidFill>
              <a:latin typeface="Arial"/>
            </a:endParaRPr>
          </a:p>
        </p:txBody>
      </p:sp>
      <p:pic>
        <p:nvPicPr>
          <p:cNvPr id="199" name="{{result-process-chart}}" descr=""/>
          <p:cNvPicPr/>
          <p:nvPr/>
        </p:nvPicPr>
        <p:blipFill>
          <a:blip r:embed="rId3"/>
          <a:stretch/>
        </p:blipFill>
        <p:spPr>
          <a:xfrm>
            <a:off x="2880000" y="1167840"/>
            <a:ext cx="4171320" cy="2569680"/>
          </a:xfrm>
          <a:prstGeom prst="rect">
            <a:avLst/>
          </a:prstGeom>
          <a:ln w="0">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0" name="Textfeld 7"/>
          <p:cNvSpPr/>
          <p:nvPr/>
        </p:nvSpPr>
        <p:spPr>
          <a:xfrm>
            <a:off x="209880" y="702000"/>
            <a:ext cx="943452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For further information, please contact:</a:t>
            </a:r>
            <a:endParaRPr b="0" lang="de-DE" sz="1200" spc="-1" strike="noStrike">
              <a:solidFill>
                <a:srgbClr val="000000"/>
              </a:solidFill>
              <a:latin typeface="Arial"/>
            </a:endParaRPr>
          </a:p>
        </p:txBody>
      </p:sp>
      <p:sp>
        <p:nvSpPr>
          <p:cNvPr id="201" name="Textfeld 8"/>
          <p:cNvSpPr/>
          <p:nvPr/>
        </p:nvSpPr>
        <p:spPr>
          <a:xfrm>
            <a:off x="419760" y="938160"/>
            <a:ext cx="316908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Hamster Handels GmbH</a:t>
            </a:r>
            <a:endParaRPr b="0" lang="de-DE" sz="1200" spc="-1" strike="noStrike">
              <a:solidFill>
                <a:srgbClr val="000000"/>
              </a:solidFill>
              <a:latin typeface="Arial"/>
            </a:endParaRPr>
          </a:p>
        </p:txBody>
      </p:sp>
      <p:pic>
        <p:nvPicPr>
          <p:cNvPr id="202" name="Picture 4" descr=""/>
          <p:cNvPicPr/>
          <p:nvPr/>
        </p:nvPicPr>
        <p:blipFill>
          <a:blip r:embed="rId1"/>
          <a:stretch/>
        </p:blipFill>
        <p:spPr>
          <a:xfrm>
            <a:off x="3803400" y="3852000"/>
            <a:ext cx="3410280" cy="925560"/>
          </a:xfrm>
          <a:prstGeom prst="rect">
            <a:avLst/>
          </a:prstGeom>
          <a:ln w="0">
            <a:noFill/>
          </a:ln>
        </p:spPr>
      </p:pic>
      <p:sp>
        <p:nvSpPr>
          <p:cNvPr id="203" name="Textfeld 42"/>
          <p:cNvSpPr/>
          <p:nvPr/>
        </p:nvSpPr>
        <p:spPr>
          <a:xfrm>
            <a:off x="1440360" y="-29160"/>
            <a:ext cx="842652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sense.AI.tion</a:t>
            </a:r>
            <a:endParaRPr b="0" lang="de-DE" sz="3000" spc="-1" strike="noStrike">
              <a:solidFill>
                <a:srgbClr val="000000"/>
              </a:solidFill>
              <a:latin typeface="Arial"/>
            </a:endParaRPr>
          </a:p>
        </p:txBody>
      </p:sp>
      <p:pic>
        <p:nvPicPr>
          <p:cNvPr id="204" name="Grafik 11" descr=""/>
          <p:cNvPicPr/>
          <p:nvPr/>
        </p:nvPicPr>
        <p:blipFill>
          <a:blip r:embed="rId2"/>
          <a:stretch/>
        </p:blipFill>
        <p:spPr>
          <a:xfrm>
            <a:off x="305280" y="147240"/>
            <a:ext cx="615240" cy="402840"/>
          </a:xfrm>
          <a:prstGeom prst="rect">
            <a:avLst/>
          </a:prstGeom>
          <a:ln w="0">
            <a:noFill/>
          </a:ln>
        </p:spPr>
      </p:pic>
      <p:sp>
        <p:nvSpPr>
          <p:cNvPr id="205" name="Textfeld 64"/>
          <p:cNvSpPr/>
          <p:nvPr/>
        </p:nvSpPr>
        <p:spPr>
          <a:xfrm>
            <a:off x="8399880" y="5310360"/>
            <a:ext cx="145440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D76FF775-2944-4AA1-AA52-82DB6A728470}"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pic>
        <p:nvPicPr>
          <p:cNvPr id="206" name="Picture 10" descr=""/>
          <p:cNvPicPr/>
          <p:nvPr/>
        </p:nvPicPr>
        <p:blipFill>
          <a:blip r:embed="rId3"/>
          <a:stretch/>
        </p:blipFill>
        <p:spPr>
          <a:xfrm>
            <a:off x="321480" y="5117400"/>
            <a:ext cx="435240" cy="435240"/>
          </a:xfrm>
          <a:prstGeom prst="rect">
            <a:avLst/>
          </a:prstGeom>
          <a:ln w="0">
            <a:noFill/>
          </a:ln>
        </p:spPr>
      </p:pic>
      <p:sp>
        <p:nvSpPr>
          <p:cNvPr id="207" name="Textfeld 15"/>
          <p:cNvSpPr/>
          <p:nvPr/>
        </p:nvSpPr>
        <p:spPr>
          <a:xfrm>
            <a:off x="7589520" y="3654000"/>
            <a:ext cx="230940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Generated with </a:t>
            </a:r>
            <a:r>
              <a:rPr b="1" i="1" lang="de-DE" sz="1200" spc="-1" strike="noStrike">
                <a:solidFill>
                  <a:srgbClr val="000000"/>
                </a:solidFill>
                <a:latin typeface="Calibri"/>
                <a:ea typeface="DejaVu Sans"/>
              </a:rPr>
              <a:t>MatchLytics </a:t>
            </a:r>
            <a:r>
              <a:rPr b="1" lang="de-DE" sz="1200" spc="-1" strike="noStrike">
                <a:solidFill>
                  <a:srgbClr val="000000"/>
                </a:solidFill>
                <a:latin typeface="Calibri"/>
                <a:ea typeface="DejaVu Sans"/>
              </a:rPr>
              <a:t>by:</a:t>
            </a:r>
            <a:endParaRPr b="0" lang="de-DE" sz="1200" spc="-1" strike="noStrike">
              <a:solidFill>
                <a:srgbClr val="000000"/>
              </a:solidFill>
              <a:latin typeface="Arial"/>
            </a:endParaRPr>
          </a:p>
        </p:txBody>
      </p:sp>
      <p:sp>
        <p:nvSpPr>
          <p:cNvPr id="208" name="Textfeld 17"/>
          <p:cNvSpPr/>
          <p:nvPr/>
        </p:nvSpPr>
        <p:spPr>
          <a:xfrm>
            <a:off x="7637400" y="3890160"/>
            <a:ext cx="2141640" cy="8211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0" lang="de-DE" sz="1200" spc="-1" strike="noStrike">
                <a:solidFill>
                  <a:srgbClr val="000000"/>
                </a:solidFill>
                <a:latin typeface="Calibri"/>
                <a:ea typeface="DejaVu Sans"/>
              </a:rPr>
              <a:t>sense.AI.tion GmbH</a:t>
            </a:r>
            <a:endParaRPr b="0" lang="de-DE" sz="1200" spc="-1" strike="noStrike">
              <a:solidFill>
                <a:srgbClr val="000000"/>
              </a:solidFill>
              <a:latin typeface="Arial"/>
            </a:endParaRPr>
          </a:p>
          <a:p>
            <a:pPr>
              <a:lnSpc>
                <a:spcPct val="100000"/>
              </a:lnSpc>
            </a:pPr>
            <a:r>
              <a:rPr b="0" lang="de-DE" sz="1200" spc="-1" strike="noStrike">
                <a:solidFill>
                  <a:srgbClr val="000000"/>
                </a:solidFill>
                <a:latin typeface="Calibri"/>
                <a:ea typeface="DejaVu Sans"/>
              </a:rPr>
              <a:t>Schmiedestraße 2a</a:t>
            </a:r>
            <a:br>
              <a:rPr sz="1800"/>
            </a:br>
            <a:r>
              <a:rPr b="0" lang="de-DE" sz="1200" spc="-1" strike="noStrike">
                <a:solidFill>
                  <a:srgbClr val="000000"/>
                </a:solidFill>
                <a:latin typeface="Calibri"/>
                <a:ea typeface="DejaVu Sans"/>
              </a:rPr>
              <a:t>15745 Wildau</a:t>
            </a:r>
            <a:br>
              <a:rPr sz="1800"/>
            </a:br>
            <a:r>
              <a:rPr b="0" lang="de-DE" sz="1200" spc="-1" strike="noStrike">
                <a:solidFill>
                  <a:srgbClr val="000000"/>
                </a:solidFill>
                <a:latin typeface="Calibri"/>
                <a:ea typeface="DejaVu Sans"/>
              </a:rPr>
              <a:t>Germany</a:t>
            </a:r>
            <a:endParaRPr b="0" lang="de-DE" sz="1200" spc="-1" strike="noStrike">
              <a:solidFill>
                <a:srgbClr val="000000"/>
              </a:solidFill>
              <a:latin typeface="Arial"/>
            </a:endParaRPr>
          </a:p>
        </p:txBody>
      </p:sp>
      <p:sp>
        <p:nvSpPr>
          <p:cNvPr id="209" name="Textfeld 19"/>
          <p:cNvSpPr/>
          <p:nvPr/>
        </p:nvSpPr>
        <p:spPr>
          <a:xfrm>
            <a:off x="7637400" y="4756320"/>
            <a:ext cx="214164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0" lang="de-DE" sz="1200" spc="-1" strike="noStrike">
                <a:solidFill>
                  <a:srgbClr val="000000"/>
                </a:solidFill>
                <a:latin typeface="Calibri"/>
                <a:ea typeface="DejaVu Sans"/>
              </a:rPr>
              <a:t>https://senseaition.com/</a:t>
            </a:r>
            <a:endParaRPr b="0" lang="de-DE" sz="1200" spc="-1" strike="noStrike">
              <a:solidFill>
                <a:srgbClr val="000000"/>
              </a:solidFill>
              <a:latin typeface="Arial"/>
            </a:endParaRPr>
          </a:p>
        </p:txBody>
      </p:sp>
      <p:pic>
        <p:nvPicPr>
          <p:cNvPr id="210" name="{{customerimage}}" descr=""/>
          <p:cNvPicPr/>
          <p:nvPr/>
        </p:nvPicPr>
        <p:blipFill>
          <a:blip r:embed="rId4"/>
          <a:stretch/>
        </p:blipFill>
        <p:spPr>
          <a:xfrm>
            <a:off x="343800" y="1404000"/>
            <a:ext cx="941040" cy="941040"/>
          </a:xfrm>
          <a:prstGeom prst="rect">
            <a:avLst/>
          </a:prstGeom>
          <a:ln w="0">
            <a:noFill/>
          </a:ln>
        </p:spPr>
      </p:pic>
      <p:sp>
        <p:nvSpPr>
          <p:cNvPr id="211" name="Textfeld 4"/>
          <p:cNvSpPr/>
          <p:nvPr/>
        </p:nvSpPr>
        <p:spPr>
          <a:xfrm>
            <a:off x="888120" y="5292000"/>
            <a:ext cx="864828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Anna Berger | Ben Keller</a:t>
            </a:r>
            <a:endParaRPr b="0" lang="de-DE" sz="16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9.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0.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3.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1384</TotalTime>
  <Application>LibreOffice/24.2.7.2$Linux_X86_64 LibreOffice_project/420$Build-2</Application>
  <AppVersion>15.0000</AppVersion>
  <Company>Company</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2024-04-16T09:03:41Z</dcterms:created>
  <dc:creator/>
  <dc:description/>
  <cp:keywords> docId C34388C714E3F8272AFEB13F72FA8377</cp:keywords>
  <dc:language>de-DE</dc:language>
  <cp:lastModifiedBy>Matthias Boldt</cp:lastModifiedBy>
  <dcterms:modified xsi:type="dcterms:W3CDTF">2025-03-04T10:43:20Z</dcterms:modified>
  <cp:revision>186</cp:revision>
  <dc:subject/>
  <dc:title>Slide 1</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On-Screen Show (4:3)</vt:lpwstr>
  </property>
</Properties>
</file>