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2.xml.rels" ContentType="application/vnd.openxmlformats-package.relationships+xml"/>
  <Override PartName="/ppt/slideMasters/_rels/slideMaster6.xml.rels" ContentType="application/vnd.openxmlformats-package.relationships+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1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13.png" ContentType="image/png"/>
  <Override PartName="/ppt/media/image4.png" ContentType="image/png"/>
  <Override PartName="/ppt/media/image9.png" ContentType="image/png"/>
  <Override PartName="/ppt/media/image14.png" ContentType="image/png"/>
  <Override PartName="/ppt/media/image5.png" ContentType="image/png"/>
  <Override PartName="/ppt/media/image15.png" ContentType="image/png"/>
  <Override PartName="/ppt/media/image6.png" ContentType="image/png"/>
  <Override PartName="/ppt/media/image10.png" ContentType="image/png"/>
  <Override PartName="/ppt/media/image1.png" ContentType="image/png"/>
  <Override PartName="/ppt/media/image16.png" ContentType="image/png"/>
  <Override PartName="/ppt/media/image7.png" ContentType="image/png"/>
  <Override PartName="/ppt/media/image11.png" ContentType="image/png"/>
  <Override PartName="/ppt/media/image2.png" ContentType="image/png"/>
  <Override PartName="/ppt/media/image17.png" ContentType="image/png"/>
  <Override PartName="/ppt/media/image8.png" ContentType="image/png"/>
  <Override PartName="/ppt/media/image12.png" ContentType="image/png"/>
  <Override PartName="/ppt/media/image3.png" ContentType="image/png"/>
  <Override PartName="/ppt/slides/_rels/slide11.xml.rels" ContentType="application/vnd.openxmlformats-package.relationships+xml"/>
  <Override PartName="/ppt/slides/_rels/slide9.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notesSlides/notesSlide14.xml" ContentType="application/vnd.openxmlformats-officedocument.presentationml.notesSlide+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14.xml.rels" ContentType="application/vnd.openxmlformats-package.relationships+xml"/>
  <Override PartName="/ppt/notesSlides/_rels/notesSlide13.xml.rels" ContentType="application/vnd.openxmlformats-package.relationships+xml"/>
  <Override PartName="/ppt/notesSlides/_rels/notesSlide9.xml.rels" ContentType="application/vnd.openxmlformats-package.relationships+xml"/>
  <Override PartName="/ppt/notesSlides/_rels/notesSlide8.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16.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_rels/notesSlide4.xml.rels" ContentType="application/vnd.openxmlformats-package.relationships+xml"/>
  <Override PartName="/ppt/notesSlides/_rels/notesSlide11.xml.rels" ContentType="application/vnd.openxmlformats-package.relationships+xml"/>
  <Override PartName="/ppt/notesSlides/_rels/notesSlide5.xml.rels" ContentType="application/vnd.openxmlformats-package.relationships+xml"/>
  <Override PartName="/ppt/notesSlides/_rels/notesSlide12.xml.rels" ContentType="application/vnd.openxmlformats-package.relationships+xml"/>
  <Override PartName="/ppt/notesSlides/notesSlide13.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95"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96"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97" name="PlaceHolder 4"/>
          <p:cNvSpPr>
            <a:spLocks noGrp="1"/>
          </p:cNvSpPr>
          <p:nvPr>
            <p:ph type="dt" idx="37"/>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98" name="PlaceHolder 5"/>
          <p:cNvSpPr>
            <a:spLocks noGrp="1"/>
          </p:cNvSpPr>
          <p:nvPr>
            <p:ph type="ftr" idx="38"/>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99" name="PlaceHolder 6"/>
          <p:cNvSpPr>
            <a:spLocks noGrp="1"/>
          </p:cNvSpPr>
          <p:nvPr>
            <p:ph type="sldNum" idx="39"/>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E4DE5C82-4FFA-4527-A2D9-D92BE2A497AB}"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2" name="PlaceHolder 1"/>
          <p:cNvSpPr>
            <a:spLocks noGrp="1"/>
          </p:cNvSpPr>
          <p:nvPr>
            <p:ph type="body"/>
          </p:nvPr>
        </p:nvSpPr>
        <p:spPr>
          <a:xfrm>
            <a:off x="685800" y="720000"/>
            <a:ext cx="8665920" cy="4311720"/>
          </a:xfrm>
          <a:prstGeom prst="rect">
            <a:avLst/>
          </a:prstGeom>
          <a:noFill/>
          <a:ln w="0">
            <a:noFill/>
          </a:ln>
        </p:spPr>
        <p:txBody>
          <a:bodyPr lIns="0" rIns="0" tIns="0" bIns="0" anchor="t">
            <a:noAutofit/>
          </a:bodyPr>
          <a:p>
            <a:pPr marL="216000" indent="0">
              <a:lnSpc>
                <a:spcPct val="100000"/>
              </a:lnSpc>
              <a:buNone/>
              <a:tabLst>
                <a:tab algn="l" pos="0"/>
              </a:tabLst>
            </a:pPr>
            <a:r>
              <a:rPr b="0" lang="de-DE" sz="2000" spc="-1" strike="noStrike">
                <a:solidFill>
                  <a:srgbClr val="000000"/>
                </a:solidFill>
                <a:latin typeface="Arial"/>
              </a:rPr>
              <a:t>The table shows the different strengths that everyone brings to the team based on their personality.</a:t>
            </a:r>
            <a:endParaRPr b="0" lang="de-DE" sz="20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Textfeld 94"/>
          <p:cNvSpPr/>
          <p:nvPr/>
        </p:nvSpPr>
        <p:spPr>
          <a:xfrm>
            <a:off x="900000" y="720000"/>
            <a:ext cx="8389440" cy="2284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800" spc="-1" strike="noStrike">
                <a:solidFill>
                  <a:srgbClr val="000000"/>
                </a:solidFill>
                <a:latin typeface="Arial"/>
              </a:rPr>
              <a:t>Red = enforcement</a:t>
            </a:r>
            <a:r>
              <a:rPr b="0" lang="de-DE" sz="1800" spc="-1" strike="noStrike">
                <a:solidFill>
                  <a:srgbClr val="000000"/>
                </a:solidFill>
                <a:latin typeface="Arial"/>
              </a:rPr>
              <a:t>: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rPr>
              <a:t>Going out into the world. Going on adventures. Asserting your will. Developing yourself, asserting yourself, daring to do something and acquiring something new. The "red" side of the inner team wants to achieve something and make progress so as not to get "stuck" somewhere. Motivation to act spontaneously with the typical characteristics: visionary and energetic.</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800" spc="-1" strike="noStrike">
                <a:solidFill>
                  <a:srgbClr val="000000"/>
                </a:solidFill>
                <a:latin typeface="Arial"/>
                <a:ea typeface="MS Mincho"/>
              </a:rPr>
              <a:t>Yellow = belonging (integration):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ea typeface="MS Mincho"/>
              </a:rPr>
              <a:t>Adapt and integrate. Belonging to the family, the circle of friends, the clique or the company and orienting yourself towards the community. The "yellow" side gets involved, joins in and integrates - because no one can live alone from an early age. Motivation to make and maintain contacts with the typical characteristics: lively and communicative.</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MS Mincho"/>
              </a:rPr>
              <a:t>Green = safety: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MS Mincho"/>
              </a:rPr>
              <a:t>Preserve health and life. Avoid risks, defend what you have achieved, control events and yourself. Retreat to a safe cave when necessary. The "green" side wants to secure physical and mental existence in the long term. Motivation to preserve with the typical characteristics: attentive and reliable.</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6"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Times New Roman"/>
              </a:rPr>
              <a:t>Blue = recognition (individuality):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Times New Roman"/>
              </a:rPr>
              <a:t>Be perceived positively as an individual. Avoid mistakes. Be true to yourself, remain authentic. The "blue" part of motivation wants to be recognized as an independent person and not get lost in the crowd. Motivation for optimization with the typical characteristics: conscientious and critical.</a:t>
            </a:r>
            <a:endParaRPr b="0" lang="de-DE" sz="18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1" lang="de-DE" sz="1800" spc="-1" strike="noStrike">
                <a:solidFill>
                  <a:srgbClr val="000000"/>
                </a:solidFill>
                <a:latin typeface="Arial"/>
                <a:ea typeface="MS Mincho"/>
              </a:rPr>
              <a:t>White = empathy: </a:t>
            </a:r>
            <a:endParaRPr b="0" lang="de-DE" sz="1800" spc="-1" strike="noStrike">
              <a:solidFill>
                <a:srgbClr val="000000"/>
              </a:solidFill>
              <a:latin typeface="Arial"/>
            </a:endParaRPr>
          </a:p>
          <a:p>
            <a:pPr>
              <a:lnSpc>
                <a:spcPct val="100000"/>
              </a:lnSpc>
            </a:pPr>
            <a:endParaRPr b="0" lang="de-DE" sz="1800" spc="-1" strike="noStrike">
              <a:solidFill>
                <a:srgbClr val="000000"/>
              </a:solidFill>
              <a:latin typeface="Arial"/>
            </a:endParaRPr>
          </a:p>
          <a:p>
            <a:pPr>
              <a:lnSpc>
                <a:spcPct val="100000"/>
              </a:lnSpc>
            </a:pPr>
            <a:r>
              <a:rPr b="0" lang="de-DE" sz="1800" spc="-1" strike="noStrike">
                <a:solidFill>
                  <a:srgbClr val="000000"/>
                </a:solidFill>
                <a:latin typeface="Arial"/>
                <a:ea typeface="MS Mincho"/>
              </a:rPr>
              <a:t>To have an unerring sense of oneself and the world. To be able to understand and anticipate the inner and outer complexity in its causes, interactions and meanings. The "white" side urges harmonious, appropriate behavior. Motivation for holistic perception with the </a:t>
            </a:r>
            <a:r>
              <a:rPr b="0" lang="de-DE" sz="1800" spc="-1" strike="noStrike">
                <a:solidFill>
                  <a:srgbClr val="000000"/>
                </a:solidFill>
                <a:latin typeface="Arial"/>
                <a:ea typeface="Times New Roman"/>
              </a:rPr>
              <a:t>typical characteristics:</a:t>
            </a:r>
            <a:r>
              <a:rPr b="0" lang="de-DE" sz="1800" spc="-1" strike="noStrike">
                <a:solidFill>
                  <a:srgbClr val="000000"/>
                </a:solidFill>
                <a:latin typeface="Arial"/>
                <a:ea typeface="MS Mincho"/>
              </a:rPr>
              <a:t> Intuition and imagination.</a:t>
            </a:r>
            <a:endParaRPr b="0" lang="de-DE" sz="1800" spc="-1" strike="noStrike">
              <a:solidFill>
                <a:srgbClr val="000000"/>
              </a:solidFill>
              <a:latin typeface="Arial"/>
            </a:endParaRPr>
          </a:p>
          <a:p>
            <a:pPr marL="216000" indent="-216000">
              <a:lnSpc>
                <a:spcPct val="100000"/>
              </a:lnSpc>
              <a:tabLst>
                <a:tab algn="l" pos="0"/>
              </a:tabLst>
            </a:pPr>
            <a:endParaRPr b="0" lang="de-DE" sz="1800" spc="-1" strike="noStrike">
              <a:solidFill>
                <a:srgbClr val="000000"/>
              </a:solidFill>
              <a:latin typeface="Arial"/>
            </a:endParaRPr>
          </a:p>
          <a:p>
            <a:pPr marL="216000" indent="-216000">
              <a:lnSpc>
                <a:spcPct val="100000"/>
              </a:lnSpc>
              <a:tabLst>
                <a:tab algn="l" pos="0"/>
              </a:tabLst>
            </a:pPr>
            <a:endParaRPr b="0" lang="de-DE" sz="18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1" lang="de-DE" sz="1800" spc="-1" strike="noStrike">
                <a:solidFill>
                  <a:srgbClr val="000000"/>
                </a:solidFill>
                <a:latin typeface="Arial"/>
                <a:ea typeface="Times New Roman"/>
              </a:rPr>
              <a:t>Black = knowledge: </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r>
              <a:rPr b="0" lang="de-DE" sz="1800" spc="-1" strike="noStrike">
                <a:solidFill>
                  <a:srgbClr val="000000"/>
                </a:solidFill>
                <a:latin typeface="Arial"/>
                <a:ea typeface="Times New Roman"/>
              </a:rPr>
              <a:t>To recognize the structures and connections in order to understand the reality of the world. To create knowledge, using the mind to penetrate further or to look at things from a different perspective. The "black" part strives for correct decisions. Motivation to learn with the typical characteristics: rational perception and thinking.</a:t>
            </a: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a:p>
            <a:pPr>
              <a:lnSpc>
                <a:spcPct val="100000"/>
              </a:lnSpc>
              <a:tabLst>
                <a:tab algn="l" pos="0"/>
              </a:tabLst>
            </a:pPr>
            <a:endParaRPr b="0" lang="de-DE" sz="18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Top right = motivation</a:t>
            </a:r>
            <a:r>
              <a:rPr b="0" lang="de-DE" sz="1800" spc="-1" strike="noStrike">
                <a:solidFill>
                  <a:srgbClr val="000000"/>
                </a:solidFill>
                <a:latin typeface="Times New Roman"/>
                <a:ea typeface="Calibri"/>
              </a:rPr>
              <a:t>: asserting yourself together with the team. These people feel good when they can positively influence others around them: We want to achieve something together.</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Bottom-right = Counseling</a:t>
            </a:r>
            <a:r>
              <a:rPr b="0" lang="de-DE" sz="1800" spc="-1" strike="noStrike">
                <a:solidFill>
                  <a:srgbClr val="000000"/>
                </a:solidFill>
                <a:latin typeface="Times New Roman"/>
                <a:ea typeface="Calibri"/>
              </a:rPr>
              <a:t>: Belonging and security are important to team members in this quadrant. They like tasks with which they can help other people. They are typical service providers.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Bottom-left = specialization</a:t>
            </a:r>
            <a:r>
              <a:rPr b="0" lang="de-DE" sz="1800" spc="-1" strike="noStrike">
                <a:solidFill>
                  <a:srgbClr val="000000"/>
                </a:solidFill>
                <a:latin typeface="Times New Roman"/>
                <a:ea typeface="Calibri"/>
              </a:rPr>
              <a:t>: Security and recognition motivate personalities in this field. They impress with their quality awareness and their love of order. They are the reliable specialists in the team.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Top-left = development</a:t>
            </a:r>
            <a:r>
              <a:rPr b="0" lang="de-DE" sz="1800" spc="-1" strike="noStrike">
                <a:solidFill>
                  <a:srgbClr val="000000"/>
                </a:solidFill>
                <a:latin typeface="Times New Roman"/>
                <a:ea typeface="Calibri"/>
              </a:rPr>
              <a:t>: We are recognized for special achievements and can assert ourselves as a team with innovative ideas. This is where we find researchers, explorers and adventurers.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Center = Management: </a:t>
            </a:r>
            <a:r>
              <a:rPr b="0" lang="de-DE" sz="1800" spc="-1" strike="noStrike">
                <a:solidFill>
                  <a:srgbClr val="000000"/>
                </a:solidFill>
                <a:latin typeface="Times New Roman"/>
                <a:ea typeface="Calibri"/>
              </a:rPr>
              <a:t>All profiles in the center are influenced by the desire for balance. They strive for action and decisions that meet all needs. </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0"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Top right = attractive image of the future: </a:t>
            </a:r>
            <a:r>
              <a:rPr b="0" lang="de-DE" sz="1800" spc="-1" strike="noStrike">
                <a:solidFill>
                  <a:srgbClr val="000000"/>
                </a:solidFill>
                <a:latin typeface="Times New Roman"/>
                <a:ea typeface="Calibri"/>
              </a:rPr>
              <a:t>In this quadrant, we empathize with what the future could bring. We want to shape a positive future.</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 right = positive experiences</a:t>
            </a:r>
            <a:r>
              <a:rPr b="0" lang="de-DE" sz="1800" spc="-1" strike="noStrike">
                <a:solidFill>
                  <a:srgbClr val="000000"/>
                </a:solidFill>
                <a:latin typeface="Times New Roman"/>
                <a:ea typeface="Calibri"/>
              </a:rPr>
              <a:t>: Those who are guided by empathic perception of the past take the best memories as a pattern for evaluating situations and opportunities.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Below-left = grown know-how</a:t>
            </a:r>
            <a:r>
              <a:rPr b="0" lang="de-DE" sz="1800" spc="-1" strike="noStrike">
                <a:solidFill>
                  <a:srgbClr val="000000"/>
                </a:solidFill>
                <a:latin typeface="Times New Roman"/>
                <a:ea typeface="Calibri"/>
              </a:rPr>
              <a:t>: If we analyze and evaluate experience rationally, the logical insights that we can use today grow.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Top-left = well thought-out strategies</a:t>
            </a:r>
            <a:r>
              <a:rPr b="0" lang="de-DE" sz="1800" spc="-1" strike="noStrike">
                <a:solidFill>
                  <a:srgbClr val="000000"/>
                </a:solidFill>
                <a:latin typeface="Times New Roman"/>
                <a:ea typeface="Calibri"/>
              </a:rPr>
              <a:t>: The insight side ensures well-defined goals. If we know where we stand today, we can recognize and evaluate the feasible paths.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Center = Holism</a:t>
            </a:r>
            <a:r>
              <a:rPr b="0" lang="de-DE" sz="1800" spc="-1" strike="noStrike">
                <a:solidFill>
                  <a:srgbClr val="000000"/>
                </a:solidFill>
                <a:latin typeface="Times New Roman"/>
                <a:ea typeface="Calibri"/>
              </a:rPr>
              <a:t>: Experience and vision, rationality and emotions all lead to the same position. The team as a whole should do justice to this.</a:t>
            </a:r>
            <a:endParaRPr b="0" lang="de-DE" sz="18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Top right = Thinking through ideas</a:t>
            </a:r>
            <a:r>
              <a:rPr b="0" lang="de-DE" sz="1800" spc="-1" strike="noStrike">
                <a:solidFill>
                  <a:srgbClr val="000000"/>
                </a:solidFill>
                <a:latin typeface="Times New Roman"/>
                <a:ea typeface="Calibri"/>
              </a:rPr>
              <a:t>: Intuition reflects on the situation and provides ideas for action, which we think through and logically evaluate in the next step of the decision-making process.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Bottom-right = having a feeling for the best solution:</a:t>
            </a:r>
            <a:r>
              <a:rPr b="0" lang="de-DE" sz="1800" spc="-1" strike="noStrike">
                <a:solidFill>
                  <a:srgbClr val="000000"/>
                </a:solidFill>
                <a:latin typeface="Times New Roman"/>
                <a:ea typeface="Calibri"/>
              </a:rPr>
              <a:t> Reality is often too complex to evaluate intuitive ideas. When there are many uncertainties, we tend to trust our gut feeling.</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Below-left = sensing the meanings</a:t>
            </a:r>
            <a:r>
              <a:rPr b="0" lang="de-DE" sz="1800" spc="-1" strike="noStrike">
                <a:solidFill>
                  <a:srgbClr val="000000"/>
                </a:solidFill>
                <a:latin typeface="Times New Roman"/>
                <a:ea typeface="Calibri"/>
              </a:rPr>
              <a:t>: When we perceive reality with all our senses (sensing), we can sense (feeling) the opportunities and risks it presents.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Top-left = thinking through the facts</a:t>
            </a:r>
            <a:r>
              <a:rPr b="0" lang="de-DE" sz="1800" spc="-1" strike="noStrike">
                <a:solidFill>
                  <a:srgbClr val="000000"/>
                </a:solidFill>
                <a:latin typeface="Times New Roman"/>
                <a:ea typeface="Calibri"/>
              </a:rPr>
              <a:t>: Detailed perception via all the senses provides the information we need to make a well-considered decision. This rational strategy is used by team members in this field.</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Center = balanced decisions:</a:t>
            </a:r>
            <a:r>
              <a:rPr b="0" lang="de-DE" sz="1800" spc="-1" strike="noStrike">
                <a:solidFill>
                  <a:srgbClr val="000000"/>
                </a:solidFill>
                <a:latin typeface="Times New Roman"/>
                <a:ea typeface="Calibri"/>
              </a:rPr>
              <a:t> Sensing and intuition show us reality, feeling and thinking give us the decisive ideas and assessments. The team as a whole should ensure this balance.</a:t>
            </a:r>
            <a:endParaRPr b="0" lang="de-DE" sz="18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Top right = meaningful goals: </a:t>
            </a:r>
            <a:r>
              <a:rPr b="0" lang="de-DE" sz="1800" spc="-1" strike="noStrike">
                <a:solidFill>
                  <a:srgbClr val="000000"/>
                </a:solidFill>
                <a:latin typeface="Times New Roman"/>
                <a:ea typeface="Calibri"/>
              </a:rPr>
              <a:t>We want to achieve something together that makes sense in terms of humanistic values.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Bottom-right = rational goals</a:t>
            </a:r>
            <a:r>
              <a:rPr b="0" lang="de-DE" sz="1800" spc="-1" strike="noStrike">
                <a:solidFill>
                  <a:srgbClr val="000000"/>
                </a:solidFill>
                <a:latin typeface="Times New Roman"/>
                <a:ea typeface="Calibri"/>
              </a:rPr>
              <a:t>: Team members in this quadrant are more focused on changing facts. What needs to be optimized so that we can achieve our goals?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Bottom-left = correct workflows: </a:t>
            </a:r>
            <a:r>
              <a:rPr b="0" lang="de-DE" sz="1800" spc="-1" strike="noStrike">
                <a:solidFill>
                  <a:srgbClr val="000000"/>
                </a:solidFill>
                <a:latin typeface="Times New Roman"/>
                <a:ea typeface="Calibri"/>
              </a:rPr>
              <a:t>Once we agree on the goals, we can focus on the processes. What needs to be done so that we can make progress as planned? This is the question that drives people in this area.</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Top-left = meaningful workflows</a:t>
            </a:r>
            <a:r>
              <a:rPr b="0" lang="de-DE" sz="1800" spc="-1" strike="noStrike">
                <a:solidFill>
                  <a:srgbClr val="000000"/>
                </a:solidFill>
                <a:latin typeface="Times New Roman"/>
                <a:ea typeface="Calibri"/>
              </a:rPr>
              <a:t>: There are usually several process variants available for achieving goals. This is the field for people who prefer to focus on the question of meaningful paths.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Center = balanced management</a:t>
            </a:r>
            <a:r>
              <a:rPr b="0" lang="de-DE" sz="1800" spc="-1" strike="noStrike">
                <a:solidFill>
                  <a:srgbClr val="000000"/>
                </a:solidFill>
                <a:latin typeface="Times New Roman"/>
                <a:ea typeface="Calibri"/>
              </a:rPr>
              <a:t>: The alignment of goals and processes, of meaning and facts is the focus of members in the middle of this graphic.</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Top right = meaningful goals: </a:t>
            </a:r>
            <a:r>
              <a:rPr b="0" lang="de-DE" sz="1800" spc="-1" strike="noStrike">
                <a:solidFill>
                  <a:srgbClr val="000000"/>
                </a:solidFill>
                <a:latin typeface="Times New Roman"/>
                <a:ea typeface="Calibri"/>
              </a:rPr>
              <a:t>We want to achieve something together that makes sense in terms of humanistic values.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Bottom-right = rational goals</a:t>
            </a:r>
            <a:r>
              <a:rPr b="0" lang="de-DE" sz="1800" spc="-1" strike="noStrike">
                <a:solidFill>
                  <a:srgbClr val="000000"/>
                </a:solidFill>
                <a:latin typeface="Times New Roman"/>
                <a:ea typeface="Calibri"/>
              </a:rPr>
              <a:t>: Team members in this quadrant are more focused on changing facts. What needs to be optimized so that we can achieve our goals?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Bottom-left = correct workflows: </a:t>
            </a:r>
            <a:r>
              <a:rPr b="0" lang="de-DE" sz="1800" spc="-1" strike="noStrike">
                <a:solidFill>
                  <a:srgbClr val="000000"/>
                </a:solidFill>
                <a:latin typeface="Times New Roman"/>
                <a:ea typeface="Calibri"/>
              </a:rPr>
              <a:t>Once we agree on the goals, we can focus on the processes. What needs to be done so that we make progress as planned? This is the question that drives people in this area.</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Top-left = meaningful workflows</a:t>
            </a:r>
            <a:r>
              <a:rPr b="0" lang="de-DE" sz="1800" spc="-1" strike="noStrike">
                <a:solidFill>
                  <a:srgbClr val="000000"/>
                </a:solidFill>
                <a:latin typeface="Times New Roman"/>
                <a:ea typeface="Calibri"/>
              </a:rPr>
              <a:t>: There are usually several process variants available for achieving goals. This is the field for people who prefer to focus on the question of meaningful paths.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Center = balanced management</a:t>
            </a:r>
            <a:r>
              <a:rPr b="0" lang="de-DE" sz="1800" spc="-1" strike="noStrike">
                <a:solidFill>
                  <a:srgbClr val="000000"/>
                </a:solidFill>
                <a:latin typeface="Times New Roman"/>
                <a:ea typeface="Calibri"/>
              </a:rPr>
              <a:t>: The alignment of goals and processes, of meaning and facts is the focus of members in the middle of this graphic.</a:t>
            </a:r>
            <a:endParaRPr b="0" lang="de-DE" sz="18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
          <p:cNvSpPr/>
          <p:nvPr/>
        </p:nvSpPr>
        <p:spPr>
          <a:xfrm>
            <a:off x="540000" y="180000"/>
            <a:ext cx="8997840" cy="5217840"/>
          </a:xfrm>
          <a:prstGeom prst="rect">
            <a:avLst/>
          </a:prstGeom>
          <a:noFill/>
          <a:ln w="0">
            <a:noFill/>
          </a:ln>
        </p:spPr>
        <p:style>
          <a:lnRef idx="0"/>
          <a:fillRef idx="0"/>
          <a:effectRef idx="0"/>
          <a:fontRef idx="minor"/>
        </p:style>
        <p:txBody>
          <a:bodyPr lIns="90000" rIns="90000" tIns="45000" bIns="45000" anchor="t">
            <a:noAutofit/>
          </a:bodyPr>
          <a:p>
            <a:pPr marL="216000" indent="288360">
              <a:lnSpc>
                <a:spcPct val="100000"/>
              </a:lnSpc>
              <a:tabLst>
                <a:tab algn="l" pos="0"/>
              </a:tabLst>
            </a:pPr>
            <a:r>
              <a:rPr b="1" lang="de-DE" sz="1800" spc="-1" strike="noStrike">
                <a:solidFill>
                  <a:srgbClr val="000000"/>
                </a:solidFill>
                <a:latin typeface="Times New Roman"/>
                <a:ea typeface="Calibri"/>
              </a:rPr>
              <a:t>Realizers</a:t>
            </a:r>
            <a:r>
              <a:rPr b="0" lang="de-DE" sz="1800" spc="-1" strike="noStrike">
                <a:solidFill>
                  <a:srgbClr val="000000"/>
                </a:solidFill>
                <a:latin typeface="Times New Roman"/>
                <a:ea typeface="Calibri"/>
              </a:rPr>
              <a:t>: make the team's ideas work. They develop well thought-out strategies and implement them powerfully in practice.</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Developers: </a:t>
            </a:r>
            <a:r>
              <a:rPr b="0" lang="de-DE" sz="1800" spc="-1" strike="noStrike">
                <a:solidFill>
                  <a:srgbClr val="000000"/>
                </a:solidFill>
                <a:latin typeface="Times New Roman"/>
                <a:ea typeface="Calibri"/>
              </a:rPr>
              <a:t>like unsolved problems, because then they can contribute innovative services to the success of the team.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Entrepreneurs: </a:t>
            </a:r>
            <a:r>
              <a:rPr b="0" lang="de-DE" sz="1800" spc="-1" strike="noStrike">
                <a:solidFill>
                  <a:srgbClr val="000000"/>
                </a:solidFill>
                <a:latin typeface="Times New Roman"/>
                <a:ea typeface="Calibri"/>
              </a:rPr>
              <a:t>want to achieve their goals with energy and inventiveness. They want to realize their visions.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Motivator</a:t>
            </a:r>
            <a:r>
              <a:rPr b="0" lang="de-DE" sz="1800" spc="-1" strike="noStrike">
                <a:solidFill>
                  <a:srgbClr val="000000"/>
                </a:solidFill>
                <a:latin typeface="Times New Roman"/>
                <a:ea typeface="Calibri"/>
              </a:rPr>
              <a:t>: inspire their colleagues with common goals and measures. They can also sell the team's ideas.</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Coordinator: </a:t>
            </a:r>
            <a:r>
              <a:rPr b="0" lang="de-DE" sz="1800" spc="-1" strike="noStrike">
                <a:solidFill>
                  <a:srgbClr val="000000"/>
                </a:solidFill>
                <a:latin typeface="Times New Roman"/>
                <a:ea typeface="Calibri"/>
              </a:rPr>
              <a:t>These team members ensure that the tasks that lead to good quality results are carried out in a well-coordinated manner within the team.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Supporters</a:t>
            </a:r>
            <a:r>
              <a:rPr b="0" lang="de-DE" sz="1800" spc="-1" strike="noStrike">
                <a:solidFill>
                  <a:srgbClr val="000000"/>
                </a:solidFill>
                <a:latin typeface="Times New Roman"/>
                <a:ea typeface="Calibri"/>
              </a:rPr>
              <a:t>: help individual colleagues in the team with empathy and communication skills. They like to provide emotional support for the team.</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Specialist:</a:t>
            </a:r>
            <a:r>
              <a:rPr b="0" lang="de-DE" sz="1800" spc="-1" strike="noStrike">
                <a:solidFill>
                  <a:srgbClr val="000000"/>
                </a:solidFill>
                <a:latin typeface="Times New Roman"/>
                <a:ea typeface="Calibri"/>
              </a:rPr>
              <a:t> They like to take responsibility for technical or factual details as part of a team. They want everything to be properly secured.</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Controllers</a:t>
            </a:r>
            <a:r>
              <a:rPr b="0" lang="de-DE" sz="1800" spc="-1" strike="noStrike">
                <a:solidFill>
                  <a:srgbClr val="000000"/>
                </a:solidFill>
                <a:latin typeface="Times New Roman"/>
                <a:ea typeface="Calibri"/>
              </a:rPr>
              <a:t>: need and ensure order. They are guided by facts and figures in their search for reliability. </a:t>
            </a:r>
            <a:endParaRPr b="0" lang="de-DE" sz="1800" spc="-1" strike="noStrike">
              <a:solidFill>
                <a:srgbClr val="000000"/>
              </a:solidFill>
              <a:latin typeface="Arial"/>
            </a:endParaRPr>
          </a:p>
          <a:p>
            <a:pPr marL="216000" indent="288360">
              <a:lnSpc>
                <a:spcPct val="100000"/>
              </a:lnSpc>
              <a:tabLst>
                <a:tab algn="l" pos="0"/>
              </a:tabLst>
            </a:pPr>
            <a:r>
              <a:rPr b="1" lang="de-DE" sz="1800" spc="-1" strike="noStrike">
                <a:solidFill>
                  <a:srgbClr val="000000"/>
                </a:solidFill>
                <a:latin typeface="Times New Roman"/>
                <a:ea typeface="Calibri"/>
              </a:rPr>
              <a:t>Perfectionist</a:t>
            </a:r>
            <a:r>
              <a:rPr b="0" lang="de-DE" sz="1800" spc="-1" strike="noStrike">
                <a:solidFill>
                  <a:srgbClr val="000000"/>
                </a:solidFill>
                <a:latin typeface="Times New Roman"/>
                <a:ea typeface="Calibri"/>
              </a:rPr>
              <a:t>: Quality-oriented people also want to be proud of the team's achievements. They therefore strive for perfect results.</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
          <p:cNvSpPr/>
          <p:nvPr/>
        </p:nvSpPr>
        <p:spPr>
          <a:xfrm>
            <a:off x="720000" y="720000"/>
            <a:ext cx="8637120" cy="3182040"/>
          </a:xfrm>
          <a:prstGeom prst="rect">
            <a:avLst/>
          </a:prstGeom>
          <a:noFill/>
          <a:ln w="0">
            <a:noFill/>
          </a:ln>
        </p:spPr>
        <p:style>
          <a:lnRef idx="0"/>
          <a:fillRef idx="0"/>
          <a:effectRef idx="0"/>
          <a:fontRef idx="minor"/>
        </p:style>
        <p:txBody>
          <a:bodyPr lIns="90000" rIns="90000" tIns="45000" bIns="45000" anchor="t">
            <a:noAutofit/>
          </a:bodyPr>
          <a:p>
            <a:pPr>
              <a:lnSpc>
                <a:spcPct val="100000"/>
              </a:lnSpc>
              <a:tabLst>
                <a:tab algn="l" pos="0"/>
              </a:tabLst>
            </a:pPr>
            <a:r>
              <a:rPr b="0" lang="de-DE" sz="1800" spc="-1" strike="noStrike">
                <a:solidFill>
                  <a:srgbClr val="000000"/>
                </a:solidFill>
                <a:latin typeface="Times New Roman"/>
                <a:ea typeface="Calibri"/>
              </a:rPr>
              <a:t>The basic needs also apply to the team's internal and external impact:</a:t>
            </a:r>
            <a:endParaRPr b="0" lang="de-DE" sz="1800" spc="-1" strike="noStrike">
              <a:solidFill>
                <a:srgbClr val="000000"/>
              </a:solidFill>
              <a:latin typeface="Arial"/>
            </a:endParaRPr>
          </a:p>
          <a:p>
            <a:pPr marL="216000" indent="288360">
              <a:lnSpc>
                <a:spcPct val="100000"/>
              </a:lnSpc>
              <a:tabLst>
                <a:tab algn="l" pos="0"/>
              </a:tabLst>
            </a:pP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Red: </a:t>
            </a:r>
            <a:r>
              <a:rPr b="0" lang="de-DE" sz="1800" spc="-1" strike="noStrike">
                <a:solidFill>
                  <a:srgbClr val="000000"/>
                </a:solidFill>
                <a:latin typeface="Times New Roman"/>
                <a:ea typeface="Calibri"/>
              </a:rPr>
              <a:t>asserting yourself in order to achieve something,</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Yellow: to </a:t>
            </a:r>
            <a:r>
              <a:rPr b="0" lang="de-DE" sz="1800" spc="-1" strike="noStrike">
                <a:solidFill>
                  <a:srgbClr val="000000"/>
                </a:solidFill>
                <a:latin typeface="Times New Roman"/>
                <a:ea typeface="Calibri"/>
              </a:rPr>
              <a:t>ensure belonging in order to be there,</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Green: </a:t>
            </a:r>
            <a:r>
              <a:rPr b="0" lang="de-DE" sz="1800" spc="-1" strike="noStrike">
                <a:solidFill>
                  <a:srgbClr val="000000"/>
                </a:solidFill>
                <a:latin typeface="Times New Roman"/>
                <a:ea typeface="Calibri"/>
              </a:rPr>
              <a:t>pay attention to safety in order to avoid hazards</a:t>
            </a:r>
            <a:r>
              <a:rPr b="1" lang="de-DE" sz="1800" spc="-1" strike="noStrike">
                <a:solidFill>
                  <a:srgbClr val="000000"/>
                </a:solidFill>
                <a:latin typeface="Times New Roman"/>
                <a:ea typeface="Calibri"/>
              </a:rPr>
              <a:t>,</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Blue: </a:t>
            </a:r>
            <a:r>
              <a:rPr b="0" lang="de-DE" sz="1800" spc="-1" strike="noStrike">
                <a:solidFill>
                  <a:srgbClr val="000000"/>
                </a:solidFill>
                <a:latin typeface="Times New Roman"/>
                <a:ea typeface="Calibri"/>
              </a:rPr>
              <a:t>to be recognized, to be worth something,</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Black: </a:t>
            </a:r>
            <a:r>
              <a:rPr b="0" lang="de-DE" sz="1800" spc="-1" strike="noStrike">
                <a:solidFill>
                  <a:srgbClr val="000000"/>
                </a:solidFill>
                <a:latin typeface="Times New Roman"/>
                <a:ea typeface="Calibri"/>
              </a:rPr>
              <a:t>to recognize reality in order to be able to act meaningfully, and</a:t>
            </a:r>
            <a:endParaRPr b="0" lang="de-DE" sz="1800" spc="-1" strike="noStrike">
              <a:solidFill>
                <a:srgbClr val="000000"/>
              </a:solidFill>
              <a:latin typeface="Arial"/>
            </a:endParaRPr>
          </a:p>
          <a:p>
            <a:pPr marL="449640" indent="288360">
              <a:lnSpc>
                <a:spcPct val="100000"/>
              </a:lnSpc>
              <a:tabLst>
                <a:tab algn="l" pos="0"/>
              </a:tabLst>
            </a:pPr>
            <a:r>
              <a:rPr b="1" lang="de-DE" sz="1800" spc="-1" strike="noStrike">
                <a:solidFill>
                  <a:srgbClr val="000000"/>
                </a:solidFill>
                <a:latin typeface="Times New Roman"/>
                <a:ea typeface="Calibri"/>
              </a:rPr>
              <a:t>White: </a:t>
            </a:r>
            <a:r>
              <a:rPr b="0" lang="de-DE" sz="1800" spc="-1" strike="noStrike">
                <a:solidFill>
                  <a:srgbClr val="000000"/>
                </a:solidFill>
                <a:latin typeface="Times New Roman"/>
                <a:ea typeface="Calibri"/>
              </a:rPr>
              <a:t>to empathize in order to act responsibly.</a:t>
            </a:r>
            <a:endParaRPr b="0" lang="de-DE" sz="18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6" name="shape 13"/>
          <p:cNvSpPr/>
          <p:nvPr/>
        </p:nvSpPr>
        <p:spPr>
          <a:xfrm>
            <a:off x="720000" y="720000"/>
            <a:ext cx="8631720" cy="431172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014F8123-22CD-492D-B1AA-12C619533677}"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FB1AB11B-55C8-4D0F-BB30-7D352179B450}"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F456778C-6FB9-4D4E-8BC9-9206267CA161}"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D431122E-4F45-4567-831D-970566290BB2}"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BE8DFF67-AEB9-4A16-A573-C83483136427}"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47"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B36348A1-9698-4351-AF6C-C0F21BF4B6FE}"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4"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FDAF0E4F-B653-436B-A921-2523E03BD112}"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2"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3"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F0A7A136-E56B-436B-BE10-D18F9659A057}"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167EC486-796A-4AC2-8FA3-EF822A24CDE9}"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4F001E44-6BAA-4618-9B73-EC6D1BE8E3A7}"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7F725D81-2C69-445B-A3A7-0C4DFA0C0447}"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1"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3"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30C91FC7-DAE3-45E0-81E5-2082DF52CFCF}" type="slidenum">
              <a:t>&lt;#&gt;</a:t>
            </a:fld>
          </a:p>
        </p:txBody>
      </p:sp>
      <p:sp>
        <p:nvSpPr>
          <p:cNvPr id="8" name="PlaceHolder 7"/>
          <p:cNvSpPr>
            <a:spLocks noGrp="1"/>
          </p:cNvSpPr>
          <p:nvPr>
            <p:ph type="dt" idx="36"/>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a:t>
            </a:r>
            <a:r>
              <a:rPr b="0" lang="de-DE" sz="1800" spc="-1" strike="noStrike">
                <a:solidFill>
                  <a:srgbClr val="000000"/>
                </a:solidFill>
                <a:latin typeface="Arial"/>
              </a:rPr>
              <a:t>Titeltextes durch </a:t>
            </a:r>
            <a:r>
              <a:rPr b="0" lang="de-DE" sz="1800" spc="-1" strike="noStrike">
                <a:solidFill>
                  <a:srgbClr val="000000"/>
                </a:solidFill>
                <a:latin typeface="Arial"/>
              </a:rPr>
              <a:t>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8D7392D2-3713-4848-A645-03C24E2048EE}"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C7C9AD80-0A22-4E09-96D4-4F0F23F40215}"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E83A152-D9A7-4CD2-9F61-3CA24F92212B}"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ftr" idx="10"/>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4" name="PlaceHolder 2"/>
          <p:cNvSpPr>
            <a:spLocks noGrp="1"/>
          </p:cNvSpPr>
          <p:nvPr>
            <p:ph type="sldNum" idx="11"/>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15587765-E3E4-406E-9608-46383C3A54BE}"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5" name="PlaceHolder 3"/>
          <p:cNvSpPr>
            <a:spLocks noGrp="1"/>
          </p:cNvSpPr>
          <p:nvPr>
            <p:ph type="dt" idx="12"/>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 name="PlaceHolder 1"/>
          <p:cNvSpPr>
            <a:spLocks noGrp="1"/>
          </p:cNvSpPr>
          <p:nvPr>
            <p:ph type="ftr" idx="13"/>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37" name="PlaceHolder 2"/>
          <p:cNvSpPr>
            <a:spLocks noGrp="1"/>
          </p:cNvSpPr>
          <p:nvPr>
            <p:ph type="sldNum" idx="14"/>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ECEB23CD-D3F6-4368-BA8A-24B486B65753}"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38" name="PlaceHolder 3"/>
          <p:cNvSpPr>
            <a:spLocks noGrp="1"/>
          </p:cNvSpPr>
          <p:nvPr>
            <p:ph type="dt" idx="15"/>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39"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40"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2"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3" name="PlaceHolder 3"/>
          <p:cNvSpPr>
            <a:spLocks noGrp="1"/>
          </p:cNvSpPr>
          <p:nvPr>
            <p:ph type="ftr" idx="16"/>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44" name="PlaceHolder 4"/>
          <p:cNvSpPr>
            <a:spLocks noGrp="1"/>
          </p:cNvSpPr>
          <p:nvPr>
            <p:ph type="sldNum" idx="17"/>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FF0D6E55-4257-4196-9E5B-4BB4EAB3C2C4}"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45" name="PlaceHolder 5"/>
          <p:cNvSpPr>
            <a:spLocks noGrp="1"/>
          </p:cNvSpPr>
          <p:nvPr>
            <p:ph type="dt" idx="18"/>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0" name="PlaceHolder 3"/>
          <p:cNvSpPr>
            <a:spLocks noGrp="1"/>
          </p:cNvSpPr>
          <p:nvPr>
            <p:ph type="ftr" idx="19"/>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1" name="PlaceHolder 4"/>
          <p:cNvSpPr>
            <a:spLocks noGrp="1"/>
          </p:cNvSpPr>
          <p:nvPr>
            <p:ph type="sldNum" idx="20"/>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26EEB8AB-C486-4BBB-9097-4400883C8EF8}"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52" name="PlaceHolder 5"/>
          <p:cNvSpPr>
            <a:spLocks noGrp="1"/>
          </p:cNvSpPr>
          <p:nvPr>
            <p:ph type="dt" idx="21"/>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6"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7"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8" name="PlaceHolder 4"/>
          <p:cNvSpPr>
            <a:spLocks noGrp="1"/>
          </p:cNvSpPr>
          <p:nvPr>
            <p:ph type="ftr" idx="22"/>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59" name="PlaceHolder 5"/>
          <p:cNvSpPr>
            <a:spLocks noGrp="1"/>
          </p:cNvSpPr>
          <p:nvPr>
            <p:ph type="sldNum" idx="23"/>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8E14B364-7410-4440-A2DA-4409543FAB39}"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0" name="PlaceHolder 6"/>
          <p:cNvSpPr>
            <a:spLocks noGrp="1"/>
          </p:cNvSpPr>
          <p:nvPr>
            <p:ph type="dt" idx="24"/>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5" name="PlaceHolder 2"/>
          <p:cNvSpPr>
            <a:spLocks noGrp="1"/>
          </p:cNvSpPr>
          <p:nvPr>
            <p:ph type="ftr" idx="25"/>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66" name="PlaceHolder 3"/>
          <p:cNvSpPr>
            <a:spLocks noGrp="1"/>
          </p:cNvSpPr>
          <p:nvPr>
            <p:ph type="sldNum" idx="26"/>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28652D4A-B274-40FF-AD4E-2E6D37115EE7}"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67" name="PlaceHolder 4"/>
          <p:cNvSpPr>
            <a:spLocks noGrp="1"/>
          </p:cNvSpPr>
          <p:nvPr>
            <p:ph type="dt" idx="27"/>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PlaceHolder 1"/>
          <p:cNvSpPr>
            <a:spLocks noGrp="1"/>
          </p:cNvSpPr>
          <p:nvPr>
            <p:ph type="ftr" idx="28"/>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0" name="PlaceHolder 2"/>
          <p:cNvSpPr>
            <a:spLocks noGrp="1"/>
          </p:cNvSpPr>
          <p:nvPr>
            <p:ph type="sldNum" idx="29"/>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6A32FD04-B4D3-4580-9133-5BC9F143E536}"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1" name="PlaceHolder 3"/>
          <p:cNvSpPr>
            <a:spLocks noGrp="1"/>
          </p:cNvSpPr>
          <p:nvPr>
            <p:ph type="dt" idx="30"/>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3"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4"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5"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76" name="PlaceHolder 5"/>
          <p:cNvSpPr>
            <a:spLocks noGrp="1"/>
          </p:cNvSpPr>
          <p:nvPr>
            <p:ph type="ftr" idx="31"/>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77" name="PlaceHolder 6"/>
          <p:cNvSpPr>
            <a:spLocks noGrp="1"/>
          </p:cNvSpPr>
          <p:nvPr>
            <p:ph type="sldNum" idx="32"/>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00BF6287-8E1B-4F39-862B-36760A054801}"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78" name="PlaceHolder 7"/>
          <p:cNvSpPr>
            <a:spLocks noGrp="1"/>
          </p:cNvSpPr>
          <p:nvPr>
            <p:ph type="dt" idx="33"/>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84"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5"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6"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7" name="PlaceHolder 5"/>
          <p:cNvSpPr>
            <a:spLocks noGrp="1"/>
          </p:cNvSpPr>
          <p:nvPr>
            <p:ph type="ftr" idx="34"/>
          </p:nvPr>
        </p:nvSpPr>
        <p:spPr>
          <a:xfrm>
            <a:off x="540000" y="5166000"/>
            <a:ext cx="3184920" cy="38052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defRPr>
            </a:lvl1pPr>
          </a:lstStyle>
          <a:p>
            <a:pPr indent="0">
              <a:lnSpc>
                <a:spcPct val="100000"/>
              </a:lnSpc>
              <a:buNone/>
              <a:tabLst>
                <a:tab algn="l" pos="0"/>
              </a:tabLst>
            </a:pPr>
            <a:r>
              <a:rPr b="0" lang="en-US" sz="1200" spc="-1" strike="noStrike">
                <a:solidFill>
                  <a:srgbClr val="000000"/>
                </a:solidFill>
                <a:latin typeface="Arial"/>
              </a:rPr>
              <a:t>&lt;Fußzeile&gt;</a:t>
            </a:r>
            <a:endParaRPr b="0" lang="de-DE" sz="1200" spc="-1" strike="noStrike">
              <a:solidFill>
                <a:srgbClr val="000000"/>
              </a:solidFill>
              <a:latin typeface="Times New Roman"/>
            </a:endParaRPr>
          </a:p>
        </p:txBody>
      </p:sp>
      <p:sp>
        <p:nvSpPr>
          <p:cNvPr id="88" name="PlaceHolder 6"/>
          <p:cNvSpPr>
            <a:spLocks noGrp="1"/>
          </p:cNvSpPr>
          <p:nvPr>
            <p:ph type="sldNum" idx="35"/>
          </p:nvPr>
        </p:nvSpPr>
        <p:spPr>
          <a:xfrm>
            <a:off x="7227720" y="5166000"/>
            <a:ext cx="2338200" cy="38052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defRPr>
            </a:lvl1pPr>
          </a:lstStyle>
          <a:p>
            <a:pPr indent="0">
              <a:lnSpc>
                <a:spcPct val="100000"/>
              </a:lnSpc>
              <a:buNone/>
              <a:tabLst>
                <a:tab algn="l" pos="0"/>
              </a:tabLst>
            </a:pPr>
            <a:fld id="{8E8FE609-C57B-4EBC-BABC-E60312E4F888}" type="slidenum">
              <a:rPr b="0" lang="de-DE" sz="2400" spc="-1" strike="noStrike">
                <a:solidFill>
                  <a:srgbClr val="000000"/>
                </a:solidFill>
                <a:latin typeface="Times New Roman"/>
              </a:rPr>
              <a:t>&lt;Foliennummer&gt;</a:t>
            </a:fld>
            <a:endParaRPr b="0" lang="de-DE" sz="2400" spc="-1" strike="noStrike">
              <a:solidFill>
                <a:srgbClr val="000000"/>
              </a:solidFill>
              <a:latin typeface="Times New Roman"/>
            </a:endParaRPr>
          </a:p>
        </p:txBody>
      </p:sp>
      <p:sp>
        <p:nvSpPr>
          <p:cNvPr id="89" name="PlaceHolder 7"/>
          <p:cNvSpPr>
            <a:spLocks noGrp="1"/>
          </p:cNvSpPr>
          <p:nvPr>
            <p:ph type="dt" idx="36"/>
          </p:nvPr>
        </p:nvSpPr>
        <p:spPr>
          <a:xfrm>
            <a:off x="839880" y="5176080"/>
            <a:ext cx="1798920" cy="30636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5.xml"/><Relationship Id="rId5"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slideLayout" Target="../slideLayouts/slideLayout5.xml"/><Relationship Id="rId5"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slideLayout" Target="../slideLayouts/slideLayout5.xml"/><Relationship Id="rId5"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slideLayout" Target="../slideLayouts/slideLayout5.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1.png"/><Relationship Id="rId4" Type="http://schemas.openxmlformats.org/officeDocument/2006/relationships/slideLayout" Target="../slideLayouts/slideLayout5.xml"/><Relationship Id="rId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slideLayout" Target="../slideLayouts/slideLayout5.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slideLayout" Target="../slideLayouts/slideLayout5.xml"/><Relationship Id="rId5"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slideLayout" Target="../slideLayouts/slideLayout5.xml"/><Relationship Id="rId5"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slideLayout" Target="../slideLayouts/slideLayout5.xml"/><Relationship Id="rId5"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slideLayout" Target="../slideLayouts/slideLayout5.xml"/><Relationship Id="rId6" Type="http://schemas.openxmlformats.org/officeDocument/2006/relationships/notesSlide" Target="../notesSlides/notesSlide1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feld 1"/>
          <p:cNvSpPr/>
          <p:nvPr/>
        </p:nvSpPr>
        <p:spPr>
          <a:xfrm>
            <a:off x="452880" y="3512160"/>
            <a:ext cx="8363880" cy="851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5000" spc="-1" strike="noStrike">
                <a:solidFill>
                  <a:srgbClr val="000000"/>
                </a:solidFill>
                <a:latin typeface="Calibri"/>
                <a:ea typeface="DejaVu Sans"/>
              </a:rPr>
              <a:t>Team motivation profile</a:t>
            </a:r>
            <a:endParaRPr b="0" lang="de-DE" sz="5000" spc="-1" strike="noStrike">
              <a:solidFill>
                <a:srgbClr val="000000"/>
              </a:solidFill>
              <a:latin typeface="Arial"/>
            </a:endParaRPr>
          </a:p>
        </p:txBody>
      </p:sp>
      <p:sp>
        <p:nvSpPr>
          <p:cNvPr id="101" name="Textfeld 2"/>
          <p:cNvSpPr/>
          <p:nvPr/>
        </p:nvSpPr>
        <p:spPr>
          <a:xfrm>
            <a:off x="452880" y="4299480"/>
            <a:ext cx="628920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Vertrieb Nord</a:t>
            </a:r>
            <a:br>
              <a:rPr sz="1800"/>
            </a:br>
            <a:br>
              <a:rPr sz="1800"/>
            </a:br>
            <a:r>
              <a:rPr b="0" lang="de-DE" sz="1800" spc="-1" strike="noStrike">
                <a:solidFill>
                  <a:srgbClr val="000000"/>
                </a:solidFill>
                <a:latin typeface="Calibri"/>
                <a:ea typeface="DejaVu Sans"/>
              </a:rPr>
              <a:t>Generated on 2 October 2026</a:t>
            </a:r>
            <a:endParaRPr b="0" lang="de-DE" sz="1800" spc="-1" strike="noStrike">
              <a:solidFill>
                <a:srgbClr val="000000"/>
              </a:solidFill>
              <a:latin typeface="Arial"/>
            </a:endParaRPr>
          </a:p>
        </p:txBody>
      </p:sp>
      <p:pic>
        <p:nvPicPr>
          <p:cNvPr id="102" name="Grafik 3" descr=""/>
          <p:cNvPicPr/>
          <p:nvPr/>
        </p:nvPicPr>
        <p:blipFill>
          <a:blip r:embed="rId1"/>
          <a:stretch/>
        </p:blipFill>
        <p:spPr>
          <a:xfrm>
            <a:off x="520920" y="399240"/>
            <a:ext cx="3356640" cy="221832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Textfeld 1"/>
          <p:cNvSpPr/>
          <p:nvPr/>
        </p:nvSpPr>
        <p:spPr>
          <a:xfrm>
            <a:off x="144000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Team members and competencies</a:t>
            </a:r>
            <a:endParaRPr b="0" lang="de-DE" sz="3000" spc="-1" strike="noStrike">
              <a:solidFill>
                <a:srgbClr val="000000"/>
              </a:solidFill>
              <a:latin typeface="Arial"/>
            </a:endParaRPr>
          </a:p>
        </p:txBody>
      </p:sp>
      <p:sp>
        <p:nvSpPr>
          <p:cNvPr id="104" name="Textfeld 6"/>
          <p:cNvSpPr/>
          <p:nvPr/>
        </p:nvSpPr>
        <p:spPr>
          <a:xfrm>
            <a:off x="8399880" y="532332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AD5E4F0-A40B-49AC-8687-7198F998703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pic>
        <p:nvPicPr>
          <p:cNvPr id="105" name="Grafik 1" descr=""/>
          <p:cNvPicPr/>
          <p:nvPr/>
        </p:nvPicPr>
        <p:blipFill>
          <a:blip r:embed="rId1"/>
          <a:stretch/>
        </p:blipFill>
        <p:spPr>
          <a:xfrm>
            <a:off x="304920" y="147240"/>
            <a:ext cx="619920" cy="407520"/>
          </a:xfrm>
          <a:prstGeom prst="rect">
            <a:avLst/>
          </a:prstGeom>
          <a:ln w="0">
            <a:noFill/>
          </a:ln>
        </p:spPr>
      </p:pic>
      <p:sp>
        <p:nvSpPr>
          <p:cNvPr id="106" name="Textfeld 3"/>
          <p:cNvSpPr/>
          <p:nvPr/>
        </p:nvSpPr>
        <p:spPr>
          <a:xfrm>
            <a:off x="3917880" y="532332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07" name="Picture 21" descr=""/>
          <p:cNvPicPr/>
          <p:nvPr/>
        </p:nvPicPr>
        <p:blipFill>
          <a:blip r:embed="rId2"/>
          <a:stretch/>
        </p:blipFill>
        <p:spPr>
          <a:xfrm>
            <a:off x="321480" y="5130360"/>
            <a:ext cx="439920" cy="439920"/>
          </a:xfrm>
          <a:prstGeom prst="rect">
            <a:avLst/>
          </a:prstGeom>
          <a:ln w="0">
            <a:noFill/>
          </a:ln>
        </p:spPr>
      </p:pic>
      <p:graphicFrame>
        <p:nvGraphicFramePr>
          <p:cNvPr id="108" name=""/>
          <p:cNvGraphicFramePr/>
          <p:nvPr/>
        </p:nvGraphicFramePr>
        <p:xfrm>
          <a:off x="313560" y="736560"/>
          <a:ext cx="9446760" cy="366120"/>
        </p:xfrm>
        <a:graphic>
          <a:graphicData uri="http://schemas.openxmlformats.org/drawingml/2006/table">
            <a:tbl>
              <a:tblPr/>
              <a:tblGrid>
                <a:gridCol w="633240"/>
                <a:gridCol w="590400"/>
                <a:gridCol w="590400"/>
                <a:gridCol w="590400"/>
                <a:gridCol w="590400"/>
                <a:gridCol w="590400"/>
                <a:gridCol w="590400"/>
                <a:gridCol w="590400"/>
                <a:gridCol w="590400"/>
                <a:gridCol w="590400"/>
                <a:gridCol w="590400"/>
                <a:gridCol w="590400"/>
                <a:gridCol w="547560"/>
                <a:gridCol w="590400"/>
                <a:gridCol w="590400"/>
                <a:gridCol w="591120"/>
              </a:tblGrid>
              <a:tr h="216000">
                <a:tc>
                  <a:txBody>
                    <a:bodyPr lIns="36000" rIns="36000" anchor="t">
                      <a:noAutofit/>
                    </a:bodyPr>
                    <a:p>
                      <a:endParaRPr b="0" lang="de-DE" sz="18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Investigate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Supervise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Coordinate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Handle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Assist</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Analyse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Construct</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Execute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Model</a:t>
                      </a:r>
                      <a:endParaRPr b="0" lang="de-DE" sz="600" spc="-1" strike="noStrike">
                        <a:solidFill>
                          <a:srgbClr val="000000"/>
                        </a:solidFill>
                        <a:latin typeface="Arial"/>
                      </a:endParaRPr>
                    </a:p>
                  </a:txBody>
                  <a:tcPr anchor="t" marL="36000" marR="36000">
                    <a:lnL w="720">
                      <a:solidFill>
                        <a:srgbClr val="ffffff"/>
                      </a:solidFill>
                      <a:prstDash val="solid"/>
                    </a:lnL>
                    <a:lnR w="720">
                      <a:no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Invent</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Consult</a:t>
                      </a:r>
                      <a:endParaRPr b="0" lang="de-DE" sz="600" spc="-1" strike="noStrike">
                        <a:solidFill>
                          <a:srgbClr val="000000"/>
                        </a:solidFill>
                        <a:latin typeface="Arial"/>
                      </a:endParaRPr>
                    </a:p>
                  </a:txBody>
                  <a:tcPr anchor="t" marL="36000" marR="36000">
                    <a:lnL w="12240">
                      <a:no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Sell</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Align</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Motivate</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c>
                  <a:txBody>
                    <a:bodyPr lIns="36000" rIns="36000" anchor="t">
                      <a:noAutofit/>
                    </a:bodyPr>
                    <a:p>
                      <a:pPr algn="ctr">
                        <a:lnSpc>
                          <a:spcPct val="100000"/>
                        </a:lnSpc>
                      </a:pPr>
                      <a:r>
                        <a:rPr b="1" lang="de-DE" sz="600" spc="-1" strike="noStrike">
                          <a:solidFill>
                            <a:srgbClr val="000000"/>
                          </a:solidFill>
                          <a:latin typeface="Arial"/>
                        </a:rPr>
                        <a:t>Support</a:t>
                      </a:r>
                      <a:endParaRPr b="0" lang="de-DE" sz="600" spc="-1" strike="noStrike">
                        <a:solidFill>
                          <a:srgbClr val="000000"/>
                        </a:solidFill>
                        <a:latin typeface="Arial"/>
                      </a:endParaRPr>
                    </a:p>
                  </a:txBody>
                  <a:tcPr anchor="t" marL="36000" marR="36000">
                    <a:lnL w="720">
                      <a:solidFill>
                        <a:srgbClr val="ffffff"/>
                      </a:solidFill>
                      <a:prstDash val="solid"/>
                    </a:lnL>
                    <a:lnR w="720">
                      <a:solidFill>
                        <a:srgbClr val="ffffff"/>
                      </a:solidFill>
                      <a:prstDash val="solid"/>
                    </a:lnR>
                    <a:lnT w="720">
                      <a:solidFill>
                        <a:srgbClr val="ffffff"/>
                      </a:solidFill>
                      <a:prstDash val="solid"/>
                    </a:lnT>
                    <a:lnB w="720">
                      <a:solidFill>
                        <a:srgbClr val="ffffff"/>
                      </a:solidFill>
                      <a:prstDash val="solid"/>
                    </a:lnB>
                    <a:solidFill>
                      <a:srgbClr val="b3b3b3"/>
                    </a:solidFill>
                  </a:tcPr>
                </a:tc>
              </a:tr>
              <a:tr h="216000">
                <a:tc>
                  <a:txBody>
                    <a:bodyPr lIns="36000" rIns="36000" tIns="46800" bIns="46800" anchor="t">
                      <a:noAutofit/>
                    </a:bodyPr>
                    <a:p>
                      <a:r>
                        <a:rPr b="0" lang="de-DE" sz="600" spc="-1" strike="noStrike">
                          <a:latin typeface="Arial"/>
                        </a:rPr>
                        <a:t>Greta Lorenz</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Ines Kraft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87</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Anna Berger</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Elif Yilmaz</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Felix Brandt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Hannes Roth</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110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121</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Ben Keller</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81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92</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70</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Clara Vogt</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106</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114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97</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89</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r h="216000">
                <a:tc>
                  <a:txBody>
                    <a:bodyPr lIns="36000" rIns="36000" tIns="46800" bIns="46800" anchor="t">
                      <a:noAutofit/>
                    </a:bodyPr>
                    <a:p>
                      <a:r>
                        <a:rPr b="0" lang="de-DE" sz="600" spc="-1" strike="noStrike">
                          <a:latin typeface="Arial"/>
                        </a:rPr>
                        <a:t>David Nowak</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b3b3b3"/>
                    </a:solidFill>
                  </a:tcPr>
                </a:tc>
                <a:tc>
                  <a:txBody>
                    <a:bodyPr lIns="36000" rIns="36000" tIns="46800" bIns="46800" anchor="t">
                      <a:noAutofit/>
                    </a:bodyPr>
                    <a:p>
                      <a:pPr algn="ctr">
                        <a:buNone/>
                      </a:pPr>
                      <a:r>
                        <a:rPr b="0" lang="de-DE" sz="600" spc="-1" strike="noStrike">
                          <a:latin typeface="Arial"/>
                        </a:rPr>
                        <a:t>100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93</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104</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120</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a:no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103</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105</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108</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c>
                  <a:txBody>
                    <a:bodyPr lIns="36000" rIns="36000" tIns="46800" bIns="46800" anchor="t">
                      <a:noAutofit/>
                    </a:bodyPr>
                    <a:p>
                      <a:pPr algn="ctr">
                        <a:buNone/>
                      </a:pPr>
                      <a:r>
                        <a:rPr b="0" lang="de-DE" sz="600" spc="-1" strike="noStrike">
                          <a:latin typeface="Arial"/>
                        </a:rPr>
                        <a:t>91</a:t>
                      </a:r>
                      <a:endParaRPr b="0" lang="de-DE" sz="600" spc="-1" strike="noStrike">
                        <a:latin typeface="Arial"/>
                      </a:endParaRPr>
                    </a:p>
                  </a:txBody>
                  <a:tcPr anchor="t" marL="36000" marR="36000">
                    <a:lnL w="720">
                      <a:solidFill>
                        <a:srgbClr val="ffffff"/>
                      </a:solidFill>
                    </a:lnL>
                    <a:lnR w="720">
                      <a:solidFill>
                        <a:srgbClr val="ffffff"/>
                      </a:solidFill>
                    </a:lnR>
                    <a:lnT w="720">
                      <a:solidFill>
                        <a:srgbClr val="ffffff"/>
                      </a:solidFill>
                    </a:lnT>
                    <a:lnB w="720">
                      <a:solidFill>
                        <a:srgbClr val="ffffff"/>
                      </a:solidFill>
                    </a:lnB>
                    <a:solidFill>
                      <a:srgbClr val="e6e6e6"/>
                    </a:solidFill>
                  </a:tcPr>
                </a:tc>
              </a:tr>
            </a:tbl>
          </a:graphicData>
        </a:graphic>
      </p:graphicFrame>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Textfeld 72"/>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enforcement</a:t>
            </a:r>
            <a:endParaRPr b="0" lang="de-DE" sz="3000" spc="-1" strike="noStrike">
              <a:solidFill>
                <a:srgbClr val="000000"/>
              </a:solidFill>
              <a:latin typeface="Arial"/>
            </a:endParaRPr>
          </a:p>
        </p:txBody>
      </p:sp>
      <p:pic>
        <p:nvPicPr>
          <p:cNvPr id="110" name="Grafik 12" descr=""/>
          <p:cNvPicPr/>
          <p:nvPr/>
        </p:nvPicPr>
        <p:blipFill>
          <a:blip r:embed="rId1"/>
          <a:stretch/>
        </p:blipFill>
        <p:spPr>
          <a:xfrm>
            <a:off x="305280" y="147240"/>
            <a:ext cx="619920" cy="407520"/>
          </a:xfrm>
          <a:prstGeom prst="rect">
            <a:avLst/>
          </a:prstGeom>
          <a:ln w="0">
            <a:noFill/>
          </a:ln>
        </p:spPr>
      </p:pic>
      <p:sp>
        <p:nvSpPr>
          <p:cNvPr id="111" name="Textfeld 73"/>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12" name="Textfeld 74"/>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03D0ED6-1E70-42B1-9E05-12FB6253D702}"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13" name="Textfeld 75"/>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14" name="Picture 1" descr=""/>
          <p:cNvPicPr/>
          <p:nvPr/>
        </p:nvPicPr>
        <p:blipFill>
          <a:blip r:embed="rId2"/>
          <a:stretch/>
        </p:blipFill>
        <p:spPr>
          <a:xfrm>
            <a:off x="321480" y="5117400"/>
            <a:ext cx="439920" cy="439920"/>
          </a:xfrm>
          <a:prstGeom prst="rect">
            <a:avLst/>
          </a:prstGeom>
          <a:ln w="0">
            <a:noFill/>
          </a:ln>
        </p:spPr>
      </p:pic>
      <p:sp>
        <p:nvSpPr>
          <p:cNvPr id="115" name="Textfeld 82"/>
          <p:cNvSpPr/>
          <p:nvPr/>
        </p:nvSpPr>
        <p:spPr>
          <a:xfrm>
            <a:off x="276120" y="1003680"/>
            <a:ext cx="224100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 more the individual team members are drawn in this direction, the greater their stabilizing influence. </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16" name="{{teamredchart}}" descr=""/>
          <p:cNvPicPr/>
          <p:nvPr/>
        </p:nvPicPr>
        <p:blipFill>
          <a:blip r:embed="rId3"/>
          <a:stretch/>
        </p:blipFill>
        <p:spPr>
          <a:xfrm>
            <a:off x="2736000" y="1003680"/>
            <a:ext cx="4499280" cy="2773440"/>
          </a:xfrm>
          <a:prstGeom prst="rect">
            <a:avLst/>
          </a:prstGeom>
          <a:ln w="0">
            <a:noFill/>
          </a:ln>
        </p:spPr>
      </p:pic>
      <p:sp>
        <p:nvSpPr>
          <p:cNvPr id="117" name="Textfeld 5"/>
          <p:cNvSpPr/>
          <p:nvPr/>
        </p:nvSpPr>
        <p:spPr>
          <a:xfrm>
            <a:off x="7476120" y="1003680"/>
            <a:ext cx="224100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These team members strive for positive change more than the majority of their colleagues. </a:t>
            </a:r>
            <a:endParaRPr b="0" lang="de-DE" sz="1400" spc="-1" strike="noStrike">
              <a:solidFill>
                <a:srgbClr val="000000"/>
              </a:solidFill>
              <a:latin typeface="Arial"/>
            </a:endParaRPr>
          </a:p>
        </p:txBody>
      </p:sp>
      <p:sp>
        <p:nvSpPr>
          <p:cNvPr id="118" name=""/>
          <p:cNvSpPr/>
          <p:nvPr/>
        </p:nvSpPr>
        <p:spPr>
          <a:xfrm>
            <a:off x="276120" y="4055400"/>
            <a:ext cx="9353880" cy="623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Overall, the team has an average drive for assertiveness.  It needs common goals to achieve something positive.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Cooperation between the different characters provides the opportunity for well-planned and secure developments.</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Textfeld 9"/>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belonging</a:t>
            </a:r>
            <a:endParaRPr b="0" lang="de-DE" sz="3000" spc="-1" strike="noStrike">
              <a:solidFill>
                <a:srgbClr val="000000"/>
              </a:solidFill>
              <a:latin typeface="Arial"/>
            </a:endParaRPr>
          </a:p>
        </p:txBody>
      </p:sp>
      <p:pic>
        <p:nvPicPr>
          <p:cNvPr id="120" name="Grafik 2" descr=""/>
          <p:cNvPicPr/>
          <p:nvPr/>
        </p:nvPicPr>
        <p:blipFill>
          <a:blip r:embed="rId1"/>
          <a:stretch/>
        </p:blipFill>
        <p:spPr>
          <a:xfrm>
            <a:off x="305280" y="147240"/>
            <a:ext cx="619920" cy="407520"/>
          </a:xfrm>
          <a:prstGeom prst="rect">
            <a:avLst/>
          </a:prstGeom>
          <a:ln w="0">
            <a:noFill/>
          </a:ln>
        </p:spPr>
      </p:pic>
      <p:sp>
        <p:nvSpPr>
          <p:cNvPr id="121" name="Textfeld 10"/>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22" name="Textfeld 11"/>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7C178F14-09E0-4566-AA01-0F1D83278F8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23" name="Textfeld 12"/>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24" name="Picture 2" descr=""/>
          <p:cNvPicPr/>
          <p:nvPr/>
        </p:nvPicPr>
        <p:blipFill>
          <a:blip r:embed="rId2"/>
          <a:stretch/>
        </p:blipFill>
        <p:spPr>
          <a:xfrm>
            <a:off x="321480" y="5117400"/>
            <a:ext cx="439920" cy="439920"/>
          </a:xfrm>
          <a:prstGeom prst="rect">
            <a:avLst/>
          </a:prstGeom>
          <a:ln w="0">
            <a:noFill/>
          </a:ln>
        </p:spPr>
      </p:pic>
      <p:sp>
        <p:nvSpPr>
          <p:cNvPr id="125" name="Textfeld 13"/>
          <p:cNvSpPr/>
          <p:nvPr/>
        </p:nvSpPr>
        <p:spPr>
          <a:xfrm>
            <a:off x="276120" y="1003680"/>
            <a:ext cx="224100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For these team members, adapting to their environment and communication are less important. </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26" name="{{teamyellowchart}}" descr=""/>
          <p:cNvPicPr/>
          <p:nvPr/>
        </p:nvPicPr>
        <p:blipFill>
          <a:blip r:embed="rId3"/>
          <a:stretch/>
        </p:blipFill>
        <p:spPr>
          <a:xfrm>
            <a:off x="2736000" y="1003680"/>
            <a:ext cx="4499280" cy="2773440"/>
          </a:xfrm>
          <a:prstGeom prst="rect">
            <a:avLst/>
          </a:prstGeom>
          <a:ln w="0">
            <a:noFill/>
          </a:ln>
        </p:spPr>
      </p:pic>
      <p:sp>
        <p:nvSpPr>
          <p:cNvPr id="127" name="Textfeld 14"/>
          <p:cNvSpPr/>
          <p:nvPr/>
        </p:nvSpPr>
        <p:spPr>
          <a:xfrm>
            <a:off x="7476120" y="1003680"/>
            <a:ext cx="224100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These team members strive more for integration. They like to communicate and can represent the team.</a:t>
            </a:r>
            <a:endParaRPr b="0" lang="de-DE" sz="1400" spc="-1" strike="noStrike">
              <a:solidFill>
                <a:srgbClr val="000000"/>
              </a:solidFill>
              <a:latin typeface="Arial"/>
            </a:endParaRPr>
          </a:p>
        </p:txBody>
      </p:sp>
      <p:sp>
        <p:nvSpPr>
          <p:cNvPr id="128" name=""/>
          <p:cNvSpPr/>
          <p:nvPr/>
        </p:nvSpPr>
        <p:spPr>
          <a:xfrm>
            <a:off x="276120" y="4055400"/>
            <a:ext cx="8514000" cy="623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The need for belonging is moderately pronounced within the team. Coordination on common topics is important for integrating colleagues.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 members with similar needs find it easier to coordinate and reach a consensus.</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Textfeld 16"/>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security</a:t>
            </a:r>
            <a:endParaRPr b="0" lang="de-DE" sz="3000" spc="-1" strike="noStrike">
              <a:solidFill>
                <a:srgbClr val="000000"/>
              </a:solidFill>
              <a:latin typeface="Arial"/>
            </a:endParaRPr>
          </a:p>
        </p:txBody>
      </p:sp>
      <p:pic>
        <p:nvPicPr>
          <p:cNvPr id="130" name="Grafik 4" descr=""/>
          <p:cNvPicPr/>
          <p:nvPr/>
        </p:nvPicPr>
        <p:blipFill>
          <a:blip r:embed="rId1"/>
          <a:stretch/>
        </p:blipFill>
        <p:spPr>
          <a:xfrm>
            <a:off x="305280" y="147240"/>
            <a:ext cx="619920" cy="407520"/>
          </a:xfrm>
          <a:prstGeom prst="rect">
            <a:avLst/>
          </a:prstGeom>
          <a:ln w="0">
            <a:noFill/>
          </a:ln>
        </p:spPr>
      </p:pic>
      <p:sp>
        <p:nvSpPr>
          <p:cNvPr id="131" name="Textfeld 18"/>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32" name="Textfeld 20"/>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BEBE39B-4D0B-4943-9F28-D17C8102166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33" name="Textfeld 21"/>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34" name="Picture 3" descr=""/>
          <p:cNvPicPr/>
          <p:nvPr/>
        </p:nvPicPr>
        <p:blipFill>
          <a:blip r:embed="rId2"/>
          <a:stretch/>
        </p:blipFill>
        <p:spPr>
          <a:xfrm>
            <a:off x="321480" y="5117400"/>
            <a:ext cx="439920" cy="439920"/>
          </a:xfrm>
          <a:prstGeom prst="rect">
            <a:avLst/>
          </a:prstGeom>
          <a:ln w="0">
            <a:noFill/>
          </a:ln>
        </p:spPr>
      </p:pic>
      <p:sp>
        <p:nvSpPr>
          <p:cNvPr id="135" name="Textfeld 22"/>
          <p:cNvSpPr/>
          <p:nvPr/>
        </p:nvSpPr>
        <p:spPr>
          <a:xfrm>
            <a:off x="276120" y="1003680"/>
            <a:ext cx="2241000" cy="2010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For these team members, stability and continuity are less important than flexibility, for example.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36" name="{{teamgreenchart}}" descr=""/>
          <p:cNvPicPr/>
          <p:nvPr/>
        </p:nvPicPr>
        <p:blipFill>
          <a:blip r:embed="rId3"/>
          <a:stretch/>
        </p:blipFill>
        <p:spPr>
          <a:xfrm>
            <a:off x="2736000" y="1003680"/>
            <a:ext cx="4499280" cy="2773440"/>
          </a:xfrm>
          <a:prstGeom prst="rect">
            <a:avLst/>
          </a:prstGeom>
          <a:ln w="0">
            <a:noFill/>
          </a:ln>
        </p:spPr>
      </p:pic>
      <p:sp>
        <p:nvSpPr>
          <p:cNvPr id="137" name="Textfeld 23"/>
          <p:cNvSpPr/>
          <p:nvPr/>
        </p:nvSpPr>
        <p:spPr>
          <a:xfrm>
            <a:off x="7476120" y="1003680"/>
            <a:ext cx="224100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For these team members, it is more important to avoid risks. They value preservation and consistency.</a:t>
            </a:r>
            <a:endParaRPr b="0" lang="de-DE" sz="1400" spc="-1" strike="noStrike">
              <a:solidFill>
                <a:srgbClr val="000000"/>
              </a:solidFill>
              <a:latin typeface="Arial"/>
            </a:endParaRPr>
          </a:p>
        </p:txBody>
      </p:sp>
      <p:sp>
        <p:nvSpPr>
          <p:cNvPr id="138" name=""/>
          <p:cNvSpPr/>
          <p:nvPr/>
        </p:nvSpPr>
        <p:spPr>
          <a:xfrm>
            <a:off x="276120" y="4055400"/>
            <a:ext cx="9441000" cy="801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Overall, the team has an average drive for security and continuity.  It needs common rules to act properly.</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Cooperation between the different characters provides the opportunity to recognize risks </a:t>
            </a:r>
            <a:r>
              <a:rPr b="0" lang="de-DE" sz="1400" spc="-1" strike="noStrike" u="sng">
                <a:solidFill>
                  <a:srgbClr val="000000"/>
                </a:solidFill>
                <a:uFillTx/>
                <a:latin typeface="Calibri"/>
                <a:ea typeface="Calibri"/>
              </a:rPr>
              <a:t>and </a:t>
            </a:r>
            <a:r>
              <a:rPr b="0" lang="de-DE" sz="1400" spc="-1" strike="noStrike">
                <a:solidFill>
                  <a:srgbClr val="000000"/>
                </a:solidFill>
                <a:latin typeface="Calibri"/>
                <a:ea typeface="Calibri"/>
              </a:rPr>
              <a:t>react appropriately.</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Textfeld 24"/>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recognition</a:t>
            </a:r>
            <a:endParaRPr b="0" lang="de-DE" sz="3000" spc="-1" strike="noStrike">
              <a:solidFill>
                <a:srgbClr val="000000"/>
              </a:solidFill>
              <a:latin typeface="Arial"/>
            </a:endParaRPr>
          </a:p>
        </p:txBody>
      </p:sp>
      <p:pic>
        <p:nvPicPr>
          <p:cNvPr id="140" name="Grafik 5" descr=""/>
          <p:cNvPicPr/>
          <p:nvPr/>
        </p:nvPicPr>
        <p:blipFill>
          <a:blip r:embed="rId1"/>
          <a:stretch/>
        </p:blipFill>
        <p:spPr>
          <a:xfrm>
            <a:off x="305280" y="147240"/>
            <a:ext cx="619920" cy="407520"/>
          </a:xfrm>
          <a:prstGeom prst="rect">
            <a:avLst/>
          </a:prstGeom>
          <a:ln w="0">
            <a:noFill/>
          </a:ln>
        </p:spPr>
      </p:pic>
      <p:sp>
        <p:nvSpPr>
          <p:cNvPr id="141" name="Textfeld 25"/>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42" name="Textfeld 26"/>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85E75487-5034-4DF8-AF51-3CC750803A6D}"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43" name="Textfeld 27"/>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44" name="Picture 5" descr=""/>
          <p:cNvPicPr/>
          <p:nvPr/>
        </p:nvPicPr>
        <p:blipFill>
          <a:blip r:embed="rId2"/>
          <a:stretch/>
        </p:blipFill>
        <p:spPr>
          <a:xfrm>
            <a:off x="321480" y="5117400"/>
            <a:ext cx="439920" cy="439920"/>
          </a:xfrm>
          <a:prstGeom prst="rect">
            <a:avLst/>
          </a:prstGeom>
          <a:ln w="0">
            <a:noFill/>
          </a:ln>
        </p:spPr>
      </p:pic>
      <p:sp>
        <p:nvSpPr>
          <p:cNvPr id="145" name="Textfeld 28"/>
          <p:cNvSpPr/>
          <p:nvPr/>
        </p:nvSpPr>
        <p:spPr>
          <a:xfrm>
            <a:off x="276120" y="1003680"/>
            <a:ext cx="224100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For these team members, personal recognition and quality awareness are less pronounced.</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46" name="{{teambluechart}}" descr=""/>
          <p:cNvPicPr/>
          <p:nvPr/>
        </p:nvPicPr>
        <p:blipFill>
          <a:blip r:embed="rId3"/>
          <a:stretch/>
        </p:blipFill>
        <p:spPr>
          <a:xfrm>
            <a:off x="2736000" y="1003680"/>
            <a:ext cx="4499280" cy="2773440"/>
          </a:xfrm>
          <a:prstGeom prst="rect">
            <a:avLst/>
          </a:prstGeom>
          <a:ln w="0">
            <a:noFill/>
          </a:ln>
        </p:spPr>
      </p:pic>
      <p:sp>
        <p:nvSpPr>
          <p:cNvPr id="147" name="Textfeld 29"/>
          <p:cNvSpPr/>
          <p:nvPr/>
        </p:nvSpPr>
        <p:spPr>
          <a:xfrm>
            <a:off x="7476120" y="1003680"/>
            <a:ext cx="224100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Quality, conscientiousness and positive feedback are important to these team members.</a:t>
            </a:r>
            <a:endParaRPr b="0" lang="de-DE" sz="1400" spc="-1" strike="noStrike">
              <a:solidFill>
                <a:srgbClr val="000000"/>
              </a:solidFill>
              <a:latin typeface="Arial"/>
            </a:endParaRPr>
          </a:p>
        </p:txBody>
      </p:sp>
      <p:sp>
        <p:nvSpPr>
          <p:cNvPr id="148" name=""/>
          <p:cNvSpPr/>
          <p:nvPr/>
        </p:nvSpPr>
        <p:spPr>
          <a:xfrm>
            <a:off x="276120" y="4055400"/>
            <a:ext cx="9441000" cy="801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The need for specialization is moderately pronounced within the team. Most colleagues are focused on performing their own work with good professional quality.</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 members with similar needs find it easier to accept each other and give each other the necessary feedback.</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Textfeld 30"/>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empathy</a:t>
            </a:r>
            <a:endParaRPr b="0" lang="de-DE" sz="3000" spc="-1" strike="noStrike">
              <a:solidFill>
                <a:srgbClr val="000000"/>
              </a:solidFill>
              <a:latin typeface="Arial"/>
            </a:endParaRPr>
          </a:p>
        </p:txBody>
      </p:sp>
      <p:pic>
        <p:nvPicPr>
          <p:cNvPr id="150" name="Grafik 6" descr=""/>
          <p:cNvPicPr/>
          <p:nvPr/>
        </p:nvPicPr>
        <p:blipFill>
          <a:blip r:embed="rId1"/>
          <a:stretch/>
        </p:blipFill>
        <p:spPr>
          <a:xfrm>
            <a:off x="305280" y="147240"/>
            <a:ext cx="619920" cy="407520"/>
          </a:xfrm>
          <a:prstGeom prst="rect">
            <a:avLst/>
          </a:prstGeom>
          <a:ln w="0">
            <a:noFill/>
          </a:ln>
        </p:spPr>
      </p:pic>
      <p:sp>
        <p:nvSpPr>
          <p:cNvPr id="151" name="Textfeld 31"/>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52" name="Textfeld 32"/>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5662135F-37CC-4B49-ADD5-9BFC004F5C5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53" name="Textfeld 33"/>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54" name="Picture 6" descr=""/>
          <p:cNvPicPr/>
          <p:nvPr/>
        </p:nvPicPr>
        <p:blipFill>
          <a:blip r:embed="rId2"/>
          <a:stretch/>
        </p:blipFill>
        <p:spPr>
          <a:xfrm>
            <a:off x="321480" y="5117400"/>
            <a:ext cx="439920" cy="439920"/>
          </a:xfrm>
          <a:prstGeom prst="rect">
            <a:avLst/>
          </a:prstGeom>
          <a:ln w="0">
            <a:noFill/>
          </a:ln>
        </p:spPr>
      </p:pic>
      <p:sp>
        <p:nvSpPr>
          <p:cNvPr id="155" name="Textfeld 34"/>
          <p:cNvSpPr/>
          <p:nvPr/>
        </p:nvSpPr>
        <p:spPr>
          <a:xfrm>
            <a:off x="276120" y="1003680"/>
            <a:ext cx="224100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 need to empathize with the concerns of those involved or affected is less active.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56" name="{{teamwhitechart}}" descr=""/>
          <p:cNvPicPr/>
          <p:nvPr/>
        </p:nvPicPr>
        <p:blipFill>
          <a:blip r:embed="rId3"/>
          <a:stretch/>
        </p:blipFill>
        <p:spPr>
          <a:xfrm>
            <a:off x="2736000" y="1003680"/>
            <a:ext cx="4499280" cy="2773440"/>
          </a:xfrm>
          <a:prstGeom prst="rect">
            <a:avLst/>
          </a:prstGeom>
          <a:ln w="0">
            <a:noFill/>
          </a:ln>
        </p:spPr>
      </p:pic>
      <p:sp>
        <p:nvSpPr>
          <p:cNvPr id="157" name="Textfeld 35"/>
          <p:cNvSpPr/>
          <p:nvPr/>
        </p:nvSpPr>
        <p:spPr>
          <a:xfrm>
            <a:off x="7476120" y="1003680"/>
            <a:ext cx="2241000" cy="1370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These team members use their empathy to perceive holistically.</a:t>
            </a:r>
            <a:endParaRPr b="0" lang="de-DE" sz="1400" spc="-1" strike="noStrike">
              <a:solidFill>
                <a:srgbClr val="000000"/>
              </a:solidFill>
              <a:latin typeface="Arial"/>
            </a:endParaRPr>
          </a:p>
        </p:txBody>
      </p:sp>
      <p:sp>
        <p:nvSpPr>
          <p:cNvPr id="158" name=""/>
          <p:cNvSpPr/>
          <p:nvPr/>
        </p:nvSpPr>
        <p:spPr>
          <a:xfrm>
            <a:off x="276120" y="4055400"/>
            <a:ext cx="9441000" cy="801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Overall, the team has an average drive for empathy.  Besides rational rules, it needs time and openness to feel comfortable within the team.</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Team members with similarly strong needs find it easier to trust each other and develop a good feeling for each other.</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Textfeld 36"/>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Basic need for knowledge</a:t>
            </a:r>
            <a:endParaRPr b="0" lang="de-DE" sz="3000" spc="-1" strike="noStrike">
              <a:solidFill>
                <a:srgbClr val="000000"/>
              </a:solidFill>
              <a:latin typeface="Arial"/>
            </a:endParaRPr>
          </a:p>
        </p:txBody>
      </p:sp>
      <p:pic>
        <p:nvPicPr>
          <p:cNvPr id="160" name="Grafik 7" descr=""/>
          <p:cNvPicPr/>
          <p:nvPr/>
        </p:nvPicPr>
        <p:blipFill>
          <a:blip r:embed="rId1"/>
          <a:stretch/>
        </p:blipFill>
        <p:spPr>
          <a:xfrm>
            <a:off x="305280" y="147240"/>
            <a:ext cx="619920" cy="407520"/>
          </a:xfrm>
          <a:prstGeom prst="rect">
            <a:avLst/>
          </a:prstGeom>
          <a:ln w="0">
            <a:noFill/>
          </a:ln>
        </p:spPr>
      </p:pic>
      <p:sp>
        <p:nvSpPr>
          <p:cNvPr id="161" name="Textfeld 37"/>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62" name="Textfeld 38"/>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87785ADA-D403-40BD-AC89-94D1EAA80D2F}"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63" name="Textfeld 39"/>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64" name="Picture 7" descr=""/>
          <p:cNvPicPr/>
          <p:nvPr/>
        </p:nvPicPr>
        <p:blipFill>
          <a:blip r:embed="rId2"/>
          <a:stretch/>
        </p:blipFill>
        <p:spPr>
          <a:xfrm>
            <a:off x="321480" y="5117400"/>
            <a:ext cx="439920" cy="439920"/>
          </a:xfrm>
          <a:prstGeom prst="rect">
            <a:avLst/>
          </a:prstGeom>
          <a:ln w="0">
            <a:noFill/>
          </a:ln>
        </p:spPr>
      </p:pic>
      <p:sp>
        <p:nvSpPr>
          <p:cNvPr id="165" name="Textfeld 40"/>
          <p:cNvSpPr/>
          <p:nvPr/>
        </p:nvSpPr>
        <p:spPr>
          <a:xfrm>
            <a:off x="276120" y="1003680"/>
            <a:ext cx="2241000" cy="17974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lower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The search for rational knowledge is less pronounced among these team members.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p:txBody>
      </p:sp>
      <p:pic>
        <p:nvPicPr>
          <p:cNvPr id="166" name="{{teamblackchart}}" descr=""/>
          <p:cNvPicPr/>
          <p:nvPr/>
        </p:nvPicPr>
        <p:blipFill>
          <a:blip r:embed="rId3"/>
          <a:stretch/>
        </p:blipFill>
        <p:spPr>
          <a:xfrm>
            <a:off x="2736000" y="1003680"/>
            <a:ext cx="4499280" cy="2773440"/>
          </a:xfrm>
          <a:prstGeom prst="rect">
            <a:avLst/>
          </a:prstGeom>
          <a:ln w="0">
            <a:noFill/>
          </a:ln>
        </p:spPr>
      </p:pic>
      <p:sp>
        <p:nvSpPr>
          <p:cNvPr id="167" name="Textfeld 41"/>
          <p:cNvSpPr/>
          <p:nvPr/>
        </p:nvSpPr>
        <p:spPr>
          <a:xfrm>
            <a:off x="7476120" y="1003680"/>
            <a:ext cx="2241000" cy="1584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400" spc="-1" strike="noStrike">
                <a:solidFill>
                  <a:srgbClr val="000000"/>
                </a:solidFill>
                <a:latin typeface="Calibri"/>
                <a:ea typeface="DejaVu Sans"/>
              </a:rPr>
              <a:t>With values greater than the team average:</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DejaVu Sans"/>
              </a:rPr>
              <a:t>For these team members, research, analysis and logical conclusions are more important.</a:t>
            </a:r>
            <a:endParaRPr b="0" lang="de-DE" sz="1400" spc="-1" strike="noStrike">
              <a:solidFill>
                <a:srgbClr val="000000"/>
              </a:solidFill>
              <a:latin typeface="Arial"/>
            </a:endParaRPr>
          </a:p>
        </p:txBody>
      </p:sp>
      <p:sp>
        <p:nvSpPr>
          <p:cNvPr id="168" name=""/>
          <p:cNvSpPr/>
          <p:nvPr/>
        </p:nvSpPr>
        <p:spPr>
          <a:xfrm>
            <a:off x="276120" y="4055400"/>
            <a:ext cx="9441000" cy="8017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r>
              <a:rPr b="0" lang="de-DE" sz="1400" spc="-1" strike="noStrike">
                <a:solidFill>
                  <a:srgbClr val="ff0000"/>
                </a:solidFill>
                <a:latin typeface="Calibri"/>
                <a:ea typeface="Calibri"/>
              </a:rPr>
              <a:t>The need for insight is moderately pronounced within the team.  Most colleagues are focused on performing their work based on rational considerations.</a:t>
            </a:r>
            <a:endParaRPr b="0" lang="de-DE" sz="1400" spc="-1" strike="noStrike">
              <a:solidFill>
                <a:srgbClr val="000000"/>
              </a:solidFill>
              <a:latin typeface="Arial"/>
            </a:endParaRPr>
          </a:p>
          <a:p>
            <a:pPr>
              <a:lnSpc>
                <a:spcPct val="100000"/>
              </a:lnSpc>
            </a:pPr>
            <a:endParaRPr b="0" lang="de-DE" sz="1400" spc="-1" strike="noStrike">
              <a:solidFill>
                <a:srgbClr val="000000"/>
              </a:solidFill>
              <a:latin typeface="Arial"/>
            </a:endParaRPr>
          </a:p>
          <a:p>
            <a:pPr>
              <a:lnSpc>
                <a:spcPct val="100000"/>
              </a:lnSpc>
            </a:pPr>
            <a:r>
              <a:rPr b="0" lang="de-DE" sz="1400" spc="-1" strike="noStrike">
                <a:solidFill>
                  <a:srgbClr val="000000"/>
                </a:solidFill>
                <a:latin typeface="Calibri"/>
                <a:ea typeface="Calibri"/>
              </a:rPr>
              <a:t>When both sides work together, there is an opportunity to recognize the soft, more emotional factors that influence our thoughts and feelings.</a:t>
            </a:r>
            <a:endParaRPr b="0" lang="de-DE" sz="1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Textfeld 43"/>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The dynamics in the team</a:t>
            </a:r>
            <a:endParaRPr b="0" lang="de-DE" sz="3000" spc="-1" strike="noStrike">
              <a:solidFill>
                <a:srgbClr val="000000"/>
              </a:solidFill>
              <a:latin typeface="Arial"/>
            </a:endParaRPr>
          </a:p>
        </p:txBody>
      </p:sp>
      <p:pic>
        <p:nvPicPr>
          <p:cNvPr id="170" name="Grafik 8" descr=""/>
          <p:cNvPicPr/>
          <p:nvPr/>
        </p:nvPicPr>
        <p:blipFill>
          <a:blip r:embed="rId1"/>
          <a:stretch/>
        </p:blipFill>
        <p:spPr>
          <a:xfrm>
            <a:off x="305280" y="147240"/>
            <a:ext cx="619920" cy="407520"/>
          </a:xfrm>
          <a:prstGeom prst="rect">
            <a:avLst/>
          </a:prstGeom>
          <a:ln w="0">
            <a:noFill/>
          </a:ln>
        </p:spPr>
      </p:pic>
      <p:sp>
        <p:nvSpPr>
          <p:cNvPr id="171" name="Textfeld 44"/>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2" name="Textfeld 45"/>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DCF1151-687C-4BEB-A775-0006916C6F49}"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73" name="Textfeld 46"/>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74" name="Picture 8" descr=""/>
          <p:cNvPicPr/>
          <p:nvPr/>
        </p:nvPicPr>
        <p:blipFill>
          <a:blip r:embed="rId2"/>
          <a:stretch/>
        </p:blipFill>
        <p:spPr>
          <a:xfrm>
            <a:off x="321480" y="5117400"/>
            <a:ext cx="439920" cy="439920"/>
          </a:xfrm>
          <a:prstGeom prst="rect">
            <a:avLst/>
          </a:prstGeom>
          <a:ln w="0">
            <a:noFill/>
          </a:ln>
        </p:spPr>
      </p:pic>
      <p:pic>
        <p:nvPicPr>
          <p:cNvPr id="175" name="{{teamdynamicchart}}" descr=""/>
          <p:cNvPicPr/>
          <p:nvPr/>
        </p:nvPicPr>
        <p:blipFill>
          <a:blip r:embed="rId3"/>
          <a:stretch/>
        </p:blipFill>
        <p:spPr>
          <a:xfrm>
            <a:off x="2160000" y="612000"/>
            <a:ext cx="5759280" cy="467928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Textfeld 47"/>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Orientation in the evaluation of situations</a:t>
            </a:r>
            <a:endParaRPr b="0" lang="de-DE" sz="3000" spc="-1" strike="noStrike">
              <a:solidFill>
                <a:srgbClr val="000000"/>
              </a:solidFill>
              <a:latin typeface="Arial"/>
            </a:endParaRPr>
          </a:p>
        </p:txBody>
      </p:sp>
      <p:pic>
        <p:nvPicPr>
          <p:cNvPr id="177" name="Grafik 9" descr=""/>
          <p:cNvPicPr/>
          <p:nvPr/>
        </p:nvPicPr>
        <p:blipFill>
          <a:blip r:embed="rId1"/>
          <a:stretch/>
        </p:blipFill>
        <p:spPr>
          <a:xfrm>
            <a:off x="305280" y="147240"/>
            <a:ext cx="619920" cy="407520"/>
          </a:xfrm>
          <a:prstGeom prst="rect">
            <a:avLst/>
          </a:prstGeom>
          <a:ln w="0">
            <a:noFill/>
          </a:ln>
        </p:spPr>
      </p:pic>
      <p:sp>
        <p:nvSpPr>
          <p:cNvPr id="178" name="Textfeld 48"/>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79" name="Textfeld 49"/>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8015799-6E04-46EA-B890-ECFABBFD1CA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0" name="Textfeld 50"/>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81" name="Picture 9" descr=""/>
          <p:cNvPicPr/>
          <p:nvPr/>
        </p:nvPicPr>
        <p:blipFill>
          <a:blip r:embed="rId2"/>
          <a:stretch/>
        </p:blipFill>
        <p:spPr>
          <a:xfrm>
            <a:off x="321480" y="5117400"/>
            <a:ext cx="439920" cy="439920"/>
          </a:xfrm>
          <a:prstGeom prst="rect">
            <a:avLst/>
          </a:prstGeom>
          <a:ln w="0">
            <a:noFill/>
          </a:ln>
        </p:spPr>
      </p:pic>
      <p:pic>
        <p:nvPicPr>
          <p:cNvPr id="182" name="{{teamorientationchart}}" descr=""/>
          <p:cNvPicPr/>
          <p:nvPr/>
        </p:nvPicPr>
        <p:blipFill>
          <a:blip r:embed="rId3"/>
          <a:stretch/>
        </p:blipFill>
        <p:spPr>
          <a:xfrm>
            <a:off x="2160000" y="612000"/>
            <a:ext cx="5759280" cy="467928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Textfeld 51"/>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Preferences: Perceiving and deciding</a:t>
            </a:r>
            <a:endParaRPr b="0" lang="de-DE" sz="3000" spc="-1" strike="noStrike">
              <a:solidFill>
                <a:srgbClr val="000000"/>
              </a:solidFill>
              <a:latin typeface="Arial"/>
            </a:endParaRPr>
          </a:p>
        </p:txBody>
      </p:sp>
      <p:pic>
        <p:nvPicPr>
          <p:cNvPr id="184" name="Grafik 10" descr=""/>
          <p:cNvPicPr/>
          <p:nvPr/>
        </p:nvPicPr>
        <p:blipFill>
          <a:blip r:embed="rId1"/>
          <a:stretch/>
        </p:blipFill>
        <p:spPr>
          <a:xfrm>
            <a:off x="305280" y="147240"/>
            <a:ext cx="619920" cy="407520"/>
          </a:xfrm>
          <a:prstGeom prst="rect">
            <a:avLst/>
          </a:prstGeom>
          <a:ln w="0">
            <a:noFill/>
          </a:ln>
        </p:spPr>
      </p:pic>
      <p:sp>
        <p:nvSpPr>
          <p:cNvPr id="185" name="Textfeld 52"/>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86" name="Textfeld 53"/>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65B6E569-2839-41F8-99BD-393386578FC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87" name="Textfeld 54"/>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88" name="Picture 11" descr=""/>
          <p:cNvPicPr/>
          <p:nvPr/>
        </p:nvPicPr>
        <p:blipFill>
          <a:blip r:embed="rId2"/>
          <a:stretch/>
        </p:blipFill>
        <p:spPr>
          <a:xfrm>
            <a:off x="321480" y="5117400"/>
            <a:ext cx="439920" cy="439920"/>
          </a:xfrm>
          <a:prstGeom prst="rect">
            <a:avLst/>
          </a:prstGeom>
          <a:ln w="0">
            <a:noFill/>
          </a:ln>
        </p:spPr>
      </p:pic>
      <p:pic>
        <p:nvPicPr>
          <p:cNvPr id="189" name="{{teampreferenceschart}}" descr=""/>
          <p:cNvPicPr/>
          <p:nvPr/>
        </p:nvPicPr>
        <p:blipFill>
          <a:blip r:embed="rId3"/>
          <a:stretch/>
        </p:blipFill>
        <p:spPr>
          <a:xfrm>
            <a:off x="2124000" y="607680"/>
            <a:ext cx="5759280" cy="467928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Textfeld 55"/>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Focusing on the completion of tasks</a:t>
            </a:r>
            <a:endParaRPr b="0" lang="de-DE" sz="3000" spc="-1" strike="noStrike">
              <a:solidFill>
                <a:srgbClr val="000000"/>
              </a:solidFill>
              <a:latin typeface="Arial"/>
            </a:endParaRPr>
          </a:p>
        </p:txBody>
      </p:sp>
      <p:pic>
        <p:nvPicPr>
          <p:cNvPr id="191" name="Grafik 13" descr=""/>
          <p:cNvPicPr/>
          <p:nvPr/>
        </p:nvPicPr>
        <p:blipFill>
          <a:blip r:embed="rId1"/>
          <a:stretch/>
        </p:blipFill>
        <p:spPr>
          <a:xfrm>
            <a:off x="305280" y="147240"/>
            <a:ext cx="619920" cy="407520"/>
          </a:xfrm>
          <a:prstGeom prst="rect">
            <a:avLst/>
          </a:prstGeom>
          <a:ln w="0">
            <a:noFill/>
          </a:ln>
        </p:spPr>
      </p:pic>
      <p:sp>
        <p:nvSpPr>
          <p:cNvPr id="192" name="Textfeld 56"/>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193" name="Textfeld 57"/>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AE4BE6E2-CD08-4C86-9205-60B8F83FFFA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194" name="Textfeld 58"/>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195" name="Picture 12" descr=""/>
          <p:cNvPicPr/>
          <p:nvPr/>
        </p:nvPicPr>
        <p:blipFill>
          <a:blip r:embed="rId2"/>
          <a:stretch/>
        </p:blipFill>
        <p:spPr>
          <a:xfrm>
            <a:off x="321480" y="5117400"/>
            <a:ext cx="439920" cy="439920"/>
          </a:xfrm>
          <a:prstGeom prst="rect">
            <a:avLst/>
          </a:prstGeom>
          <a:ln w="0">
            <a:noFill/>
          </a:ln>
        </p:spPr>
      </p:pic>
      <p:pic>
        <p:nvPicPr>
          <p:cNvPr id="196" name="{{teamfocuschart}}" descr=""/>
          <p:cNvPicPr/>
          <p:nvPr/>
        </p:nvPicPr>
        <p:blipFill>
          <a:blip r:embed="rId3"/>
          <a:stretch/>
        </p:blipFill>
        <p:spPr>
          <a:xfrm>
            <a:off x="2088000" y="607680"/>
            <a:ext cx="5759280" cy="4679280"/>
          </a:xfrm>
          <a:prstGeom prst="rect">
            <a:avLst/>
          </a:prstGeom>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Textfeld 59"/>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The implicit motives (driving forces)</a:t>
            </a:r>
            <a:endParaRPr b="0" lang="de-DE" sz="3000" spc="-1" strike="noStrike">
              <a:solidFill>
                <a:srgbClr val="000000"/>
              </a:solidFill>
              <a:latin typeface="Arial"/>
            </a:endParaRPr>
          </a:p>
        </p:txBody>
      </p:sp>
      <p:pic>
        <p:nvPicPr>
          <p:cNvPr id="198" name="Grafik 14" descr=""/>
          <p:cNvPicPr/>
          <p:nvPr/>
        </p:nvPicPr>
        <p:blipFill>
          <a:blip r:embed="rId1"/>
          <a:stretch/>
        </p:blipFill>
        <p:spPr>
          <a:xfrm>
            <a:off x="305280" y="147240"/>
            <a:ext cx="619920" cy="407520"/>
          </a:xfrm>
          <a:prstGeom prst="rect">
            <a:avLst/>
          </a:prstGeom>
          <a:ln w="0">
            <a:noFill/>
          </a:ln>
        </p:spPr>
      </p:pic>
      <p:sp>
        <p:nvSpPr>
          <p:cNvPr id="199" name="Textfeld 60"/>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00" name="Textfeld 61"/>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3833064D-72D7-42A1-BD3F-D50FFFC1C7B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01" name="Textfeld 62"/>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202" name="Picture 13" descr=""/>
          <p:cNvPicPr/>
          <p:nvPr/>
        </p:nvPicPr>
        <p:blipFill>
          <a:blip r:embed="rId2"/>
          <a:stretch/>
        </p:blipFill>
        <p:spPr>
          <a:xfrm>
            <a:off x="321480" y="5117400"/>
            <a:ext cx="439920" cy="439920"/>
          </a:xfrm>
          <a:prstGeom prst="rect">
            <a:avLst/>
          </a:prstGeom>
          <a:ln w="0">
            <a:noFill/>
          </a:ln>
        </p:spPr>
      </p:pic>
      <p:pic>
        <p:nvPicPr>
          <p:cNvPr id="203" name="{{teamimplicitchart}}" descr=""/>
          <p:cNvPicPr/>
          <p:nvPr/>
        </p:nvPicPr>
        <p:blipFill>
          <a:blip r:embed="rId3"/>
          <a:stretch/>
        </p:blipFill>
        <p:spPr>
          <a:xfrm>
            <a:off x="2088000" y="607680"/>
            <a:ext cx="5759280" cy="467928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Textfeld 63"/>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The ideal role assignment</a:t>
            </a:r>
            <a:endParaRPr b="0" lang="de-DE" sz="3000" spc="-1" strike="noStrike">
              <a:solidFill>
                <a:srgbClr val="000000"/>
              </a:solidFill>
              <a:latin typeface="Arial"/>
            </a:endParaRPr>
          </a:p>
        </p:txBody>
      </p:sp>
      <p:pic>
        <p:nvPicPr>
          <p:cNvPr id="205" name="Grafik 15" descr=""/>
          <p:cNvPicPr/>
          <p:nvPr/>
        </p:nvPicPr>
        <p:blipFill>
          <a:blip r:embed="rId1"/>
          <a:stretch/>
        </p:blipFill>
        <p:spPr>
          <a:xfrm>
            <a:off x="305280" y="147240"/>
            <a:ext cx="619920" cy="407520"/>
          </a:xfrm>
          <a:prstGeom prst="rect">
            <a:avLst/>
          </a:prstGeom>
          <a:ln w="0">
            <a:noFill/>
          </a:ln>
        </p:spPr>
      </p:pic>
      <p:sp>
        <p:nvSpPr>
          <p:cNvPr id="206" name="Textfeld 66"/>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07" name="Textfeld 67"/>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15BC33C-153B-4CE6-8091-832DC75299FC}"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08" name="Textfeld 68"/>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209" name="Picture 14" descr=""/>
          <p:cNvPicPr/>
          <p:nvPr/>
        </p:nvPicPr>
        <p:blipFill>
          <a:blip r:embed="rId2"/>
          <a:stretch/>
        </p:blipFill>
        <p:spPr>
          <a:xfrm>
            <a:off x="321480" y="5117400"/>
            <a:ext cx="439920" cy="439920"/>
          </a:xfrm>
          <a:prstGeom prst="rect">
            <a:avLst/>
          </a:prstGeom>
          <a:ln w="0">
            <a:noFill/>
          </a:ln>
        </p:spPr>
      </p:pic>
      <p:pic>
        <p:nvPicPr>
          <p:cNvPr id="210" name="{{teamrolechart}}" descr=""/>
          <p:cNvPicPr/>
          <p:nvPr/>
        </p:nvPicPr>
        <p:blipFill>
          <a:blip r:embed="rId3"/>
          <a:stretch/>
        </p:blipFill>
        <p:spPr>
          <a:xfrm>
            <a:off x="2016000" y="607680"/>
            <a:ext cx="6119640" cy="4679640"/>
          </a:xfrm>
          <a:prstGeom prst="rect">
            <a:avLst/>
          </a:prstGeom>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Textfeld 69"/>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The team personality</a:t>
            </a:r>
            <a:endParaRPr b="0" lang="de-DE" sz="3000" spc="-1" strike="noStrike">
              <a:solidFill>
                <a:srgbClr val="000000"/>
              </a:solidFill>
              <a:latin typeface="Arial"/>
            </a:endParaRPr>
          </a:p>
        </p:txBody>
      </p:sp>
      <p:pic>
        <p:nvPicPr>
          <p:cNvPr id="212" name="Grafik 16" descr=""/>
          <p:cNvPicPr/>
          <p:nvPr/>
        </p:nvPicPr>
        <p:blipFill>
          <a:blip r:embed="rId1"/>
          <a:stretch/>
        </p:blipFill>
        <p:spPr>
          <a:xfrm>
            <a:off x="305280" y="147240"/>
            <a:ext cx="619920" cy="407520"/>
          </a:xfrm>
          <a:prstGeom prst="rect">
            <a:avLst/>
          </a:prstGeom>
          <a:ln w="0">
            <a:noFill/>
          </a:ln>
        </p:spPr>
      </p:pic>
      <p:sp>
        <p:nvSpPr>
          <p:cNvPr id="213" name="Textfeld 70"/>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14" name="Textfeld 71"/>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0D9607C-AD3A-45FD-AB3F-1ECB661C5C9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15" name="Textfeld 76"/>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216" name="Picture 15" descr=""/>
          <p:cNvPicPr/>
          <p:nvPr/>
        </p:nvPicPr>
        <p:blipFill>
          <a:blip r:embed="rId2"/>
          <a:stretch/>
        </p:blipFill>
        <p:spPr>
          <a:xfrm>
            <a:off x="321480" y="5117400"/>
            <a:ext cx="439920" cy="439920"/>
          </a:xfrm>
          <a:prstGeom prst="rect">
            <a:avLst/>
          </a:prstGeom>
          <a:ln w="0">
            <a:noFill/>
          </a:ln>
        </p:spPr>
      </p:pic>
      <p:pic>
        <p:nvPicPr>
          <p:cNvPr id="217" name="{{teampersonalitychart}}" descr=""/>
          <p:cNvPicPr/>
          <p:nvPr/>
        </p:nvPicPr>
        <p:blipFill>
          <a:blip r:embed="rId3"/>
          <a:stretch/>
        </p:blipFill>
        <p:spPr>
          <a:xfrm rot="16200">
            <a:off x="1741680" y="1469160"/>
            <a:ext cx="6764400" cy="3300840"/>
          </a:xfrm>
          <a:prstGeom prst="rect">
            <a:avLst/>
          </a:prstGeom>
          <a:ln w="0">
            <a:noFill/>
          </a:ln>
        </p:spPr>
      </p:pic>
      <p:sp>
        <p:nvSpPr>
          <p:cNvPr id="218" name="Textfeld 77"/>
          <p:cNvSpPr/>
          <p:nvPr/>
        </p:nvSpPr>
        <p:spPr>
          <a:xfrm>
            <a:off x="3600000" y="843840"/>
            <a:ext cx="2877840" cy="42480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de-DE" sz="2200" spc="-1" strike="noStrike">
                <a:solidFill>
                  <a:srgbClr val="ff0000"/>
                </a:solidFill>
                <a:latin typeface="Calibri"/>
                <a:ea typeface="DejaVu Sans"/>
              </a:rPr>
              <a:t>Generalist</a:t>
            </a:r>
            <a:endParaRPr b="0" lang="de-DE" sz="2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Textfeld 7"/>
          <p:cNvSpPr/>
          <p:nvPr/>
        </p:nvSpPr>
        <p:spPr>
          <a:xfrm>
            <a:off x="209880" y="702000"/>
            <a:ext cx="943920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For further information, please contact:</a:t>
            </a:r>
            <a:endParaRPr b="0" lang="de-DE" sz="1200" spc="-1" strike="noStrike">
              <a:solidFill>
                <a:srgbClr val="000000"/>
              </a:solidFill>
              <a:latin typeface="Arial"/>
            </a:endParaRPr>
          </a:p>
        </p:txBody>
      </p:sp>
      <p:sp>
        <p:nvSpPr>
          <p:cNvPr id="220" name="Textfeld 8"/>
          <p:cNvSpPr/>
          <p:nvPr/>
        </p:nvSpPr>
        <p:spPr>
          <a:xfrm>
            <a:off x="419760" y="938160"/>
            <a:ext cx="317376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221" name="Picture 4" descr=""/>
          <p:cNvPicPr/>
          <p:nvPr/>
        </p:nvPicPr>
        <p:blipFill>
          <a:blip r:embed="rId1"/>
          <a:stretch/>
        </p:blipFill>
        <p:spPr>
          <a:xfrm>
            <a:off x="3803400" y="3852000"/>
            <a:ext cx="3414960" cy="930240"/>
          </a:xfrm>
          <a:prstGeom prst="rect">
            <a:avLst/>
          </a:prstGeom>
          <a:ln w="0">
            <a:noFill/>
          </a:ln>
        </p:spPr>
      </p:pic>
      <p:sp>
        <p:nvSpPr>
          <p:cNvPr id="222" name="Textfeld 42"/>
          <p:cNvSpPr/>
          <p:nvPr/>
        </p:nvSpPr>
        <p:spPr>
          <a:xfrm>
            <a:off x="1440360" y="-29160"/>
            <a:ext cx="843120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223" name="Grafik 11" descr=""/>
          <p:cNvPicPr/>
          <p:nvPr/>
        </p:nvPicPr>
        <p:blipFill>
          <a:blip r:embed="rId2"/>
          <a:stretch/>
        </p:blipFill>
        <p:spPr>
          <a:xfrm>
            <a:off x="305280" y="147240"/>
            <a:ext cx="619920" cy="407520"/>
          </a:xfrm>
          <a:prstGeom prst="rect">
            <a:avLst/>
          </a:prstGeom>
          <a:ln w="0">
            <a:noFill/>
          </a:ln>
        </p:spPr>
      </p:pic>
      <p:sp>
        <p:nvSpPr>
          <p:cNvPr id="224" name="Textfeld 4"/>
          <p:cNvSpPr/>
          <p:nvPr/>
        </p:nvSpPr>
        <p:spPr>
          <a:xfrm>
            <a:off x="2625120" y="5310360"/>
            <a:ext cx="4188960" cy="288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pPr>
              <a:lnSpc>
                <a:spcPct val="100000"/>
              </a:lnSpc>
            </a:pPr>
            <a:endParaRPr b="0" lang="de-DE" sz="1800" spc="-1" strike="noStrike">
              <a:solidFill>
                <a:srgbClr val="000000"/>
              </a:solidFill>
              <a:latin typeface="Arial"/>
              <a:ea typeface="DejaVu Sans"/>
            </a:endParaRPr>
          </a:p>
        </p:txBody>
      </p:sp>
      <p:sp>
        <p:nvSpPr>
          <p:cNvPr id="225" name="Textfeld 64"/>
          <p:cNvSpPr/>
          <p:nvPr/>
        </p:nvSpPr>
        <p:spPr>
          <a:xfrm>
            <a:off x="8399880" y="5310360"/>
            <a:ext cx="145908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BC5AA2CE-22FB-48E8-A9BE-BB64D4B39A3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26" name="Textfeld 65"/>
          <p:cNvSpPr/>
          <p:nvPr/>
        </p:nvSpPr>
        <p:spPr>
          <a:xfrm>
            <a:off x="3917880" y="5310360"/>
            <a:ext cx="217296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Team motivation profile</a:t>
            </a:r>
            <a:endParaRPr b="0" lang="de-DE" sz="1600" spc="-1" strike="noStrike">
              <a:solidFill>
                <a:srgbClr val="000000"/>
              </a:solidFill>
              <a:latin typeface="Arial"/>
            </a:endParaRPr>
          </a:p>
        </p:txBody>
      </p:sp>
      <p:pic>
        <p:nvPicPr>
          <p:cNvPr id="227" name="Picture 10" descr=""/>
          <p:cNvPicPr/>
          <p:nvPr/>
        </p:nvPicPr>
        <p:blipFill>
          <a:blip r:embed="rId3"/>
          <a:stretch/>
        </p:blipFill>
        <p:spPr>
          <a:xfrm>
            <a:off x="321480" y="5117400"/>
            <a:ext cx="439920" cy="439920"/>
          </a:xfrm>
          <a:prstGeom prst="rect">
            <a:avLst/>
          </a:prstGeom>
          <a:ln w="0">
            <a:noFill/>
          </a:ln>
        </p:spPr>
      </p:pic>
      <p:sp>
        <p:nvSpPr>
          <p:cNvPr id="228" name="Textfeld 15"/>
          <p:cNvSpPr/>
          <p:nvPr/>
        </p:nvSpPr>
        <p:spPr>
          <a:xfrm>
            <a:off x="7589520" y="3654000"/>
            <a:ext cx="230868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Generated with </a:t>
            </a:r>
            <a:r>
              <a:rPr b="1" i="1" lang="de-DE" sz="1200" spc="-1" strike="noStrike">
                <a:solidFill>
                  <a:srgbClr val="000000"/>
                </a:solidFill>
                <a:latin typeface="Calibri"/>
                <a:ea typeface="DejaVu Sans"/>
              </a:rPr>
              <a:t>MatchLytics </a:t>
            </a:r>
            <a:r>
              <a:rPr b="1" lang="de-DE" sz="1200" spc="-1" strike="noStrike">
                <a:solidFill>
                  <a:srgbClr val="000000"/>
                </a:solidFill>
                <a:latin typeface="Calibri"/>
                <a:ea typeface="DejaVu Sans"/>
              </a:rPr>
              <a:t>by:</a:t>
            </a:r>
            <a:endParaRPr b="0" lang="de-DE" sz="1200" spc="-1" strike="noStrike">
              <a:solidFill>
                <a:srgbClr val="000000"/>
              </a:solidFill>
              <a:latin typeface="Arial"/>
            </a:endParaRPr>
          </a:p>
        </p:txBody>
      </p:sp>
      <p:sp>
        <p:nvSpPr>
          <p:cNvPr id="229" name="Textfeld 17"/>
          <p:cNvSpPr/>
          <p:nvPr/>
        </p:nvSpPr>
        <p:spPr>
          <a:xfrm>
            <a:off x="7637400" y="3890160"/>
            <a:ext cx="21463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Germany</a:t>
            </a:r>
            <a:endParaRPr b="0" lang="de-DE" sz="1200" spc="-1" strike="noStrike">
              <a:solidFill>
                <a:srgbClr val="000000"/>
              </a:solidFill>
              <a:latin typeface="Arial"/>
            </a:endParaRPr>
          </a:p>
        </p:txBody>
      </p:sp>
      <p:sp>
        <p:nvSpPr>
          <p:cNvPr id="230" name="Textfeld 19"/>
          <p:cNvSpPr/>
          <p:nvPr/>
        </p:nvSpPr>
        <p:spPr>
          <a:xfrm>
            <a:off x="7637400" y="4756320"/>
            <a:ext cx="21463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231" name="{{customerimage}}" descr=""/>
          <p:cNvPicPr/>
          <p:nvPr/>
        </p:nvPicPr>
        <p:blipFill>
          <a:blip r:embed="rId4"/>
          <a:stretch/>
        </p:blipFill>
        <p:spPr>
          <a:xfrm>
            <a:off x="343800" y="1404000"/>
            <a:ext cx="945720" cy="94572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1070</TotalTime>
  <Application>LibreOffice/24.2.7.2$Linux_X86_64 LibreOffice_project/420$Build-2</Application>
  <AppVersion>15.0000</AppVersion>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cp:keywords> docId A7929F0074A0E615A67F1B448F375172</cp:keywords>
  <dc:language>de-DE</dc:language>
  <cp:lastModifiedBy>Matthias Boldt</cp:lastModifiedBy>
  <dcterms:modified xsi:type="dcterms:W3CDTF">2025-01-16T12:20:35Z</dcterms:modified>
  <cp:revision>141</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